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handoutMasterIdLst>
    <p:handoutMasterId r:id="rId92"/>
  </p:handoutMasterIdLst>
  <p:sldIdLst>
    <p:sldId id="257" r:id="rId2"/>
    <p:sldId id="259" r:id="rId3"/>
    <p:sldId id="269"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 id="316" r:id="rId50"/>
    <p:sldId id="317" r:id="rId51"/>
    <p:sldId id="318" r:id="rId52"/>
    <p:sldId id="319" r:id="rId53"/>
    <p:sldId id="320" r:id="rId54"/>
    <p:sldId id="321" r:id="rId55"/>
    <p:sldId id="322" r:id="rId56"/>
    <p:sldId id="323" r:id="rId57"/>
    <p:sldId id="324" r:id="rId58"/>
    <p:sldId id="325" r:id="rId59"/>
    <p:sldId id="326" r:id="rId60"/>
    <p:sldId id="327" r:id="rId61"/>
    <p:sldId id="328" r:id="rId62"/>
    <p:sldId id="329" r:id="rId63"/>
    <p:sldId id="330" r:id="rId64"/>
    <p:sldId id="331" r:id="rId65"/>
    <p:sldId id="332" r:id="rId66"/>
    <p:sldId id="333" r:id="rId67"/>
    <p:sldId id="334" r:id="rId68"/>
    <p:sldId id="335" r:id="rId69"/>
    <p:sldId id="336" r:id="rId70"/>
    <p:sldId id="337" r:id="rId71"/>
    <p:sldId id="338" r:id="rId72"/>
    <p:sldId id="339" r:id="rId73"/>
    <p:sldId id="340" r:id="rId74"/>
    <p:sldId id="341" r:id="rId75"/>
    <p:sldId id="342" r:id="rId76"/>
    <p:sldId id="343" r:id="rId77"/>
    <p:sldId id="344" r:id="rId78"/>
    <p:sldId id="345" r:id="rId79"/>
    <p:sldId id="346" r:id="rId80"/>
    <p:sldId id="347" r:id="rId81"/>
    <p:sldId id="348" r:id="rId82"/>
    <p:sldId id="349" r:id="rId83"/>
    <p:sldId id="350" r:id="rId84"/>
    <p:sldId id="351" r:id="rId85"/>
    <p:sldId id="352" r:id="rId86"/>
    <p:sldId id="353" r:id="rId87"/>
    <p:sldId id="355" r:id="rId88"/>
    <p:sldId id="265" r:id="rId89"/>
    <p:sldId id="267" r:id="rId9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8" d="100"/>
          <a:sy n="68" d="100"/>
        </p:scale>
        <p:origin x="-786"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B55031-9676-4EE4-93F9-50FC21C807AA}" type="datetimeFigureOut">
              <a:rPr lang="en-US" smtClean="0"/>
              <a:pPr/>
              <a:t>9/12/2022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53907C-7F99-4EA4-A98F-D41D613B0DBF}" type="slidenum">
              <a:rPr lang="en-US" smtClean="0"/>
              <a:pPr/>
              <a:t>‹#›</a:t>
            </a:fld>
            <a:endParaRPr lang="en-US"/>
          </a:p>
        </p:txBody>
      </p:sp>
    </p:spTree>
    <p:extLst>
      <p:ext uri="{BB962C8B-B14F-4D97-AF65-F5344CB8AC3E}">
        <p14:creationId xmlns:p14="http://schemas.microsoft.com/office/powerpoint/2010/main" xmlns="" val="1793703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6A4600-6D29-44E5-BDAC-E0B5EF24C347}" type="datetimeFigureOut">
              <a:rPr lang="en-US" smtClean="0"/>
              <a:pPr/>
              <a:t>9/12/2022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378FC4-073E-4FBD-837E-EFA5336B2D38}" type="slidenum">
              <a:rPr lang="en-US" smtClean="0"/>
              <a:pPr/>
              <a:t>‹#›</a:t>
            </a:fld>
            <a:endParaRPr lang="en-US"/>
          </a:p>
        </p:txBody>
      </p:sp>
    </p:spTree>
    <p:extLst>
      <p:ext uri="{BB962C8B-B14F-4D97-AF65-F5344CB8AC3E}">
        <p14:creationId xmlns:p14="http://schemas.microsoft.com/office/powerpoint/2010/main" xmlns="" val="3721969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xmlns="" id="{2F748F18-2DEC-491A-B287-829622A72F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Notes Placeholder 2">
            <a:extLst>
              <a:ext uri="{FF2B5EF4-FFF2-40B4-BE49-F238E27FC236}">
                <a16:creationId xmlns:a16="http://schemas.microsoft.com/office/drawing/2014/main" xmlns="" id="{A1932BB3-77FA-46DF-BA00-B4116E55149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solidFill>
                <a:schemeClr val="bg2"/>
              </a:solidFill>
            </a:endParaRPr>
          </a:p>
        </p:txBody>
      </p:sp>
      <p:sp>
        <p:nvSpPr>
          <p:cNvPr id="47108" name="Slide Number Placeholder 3">
            <a:extLst>
              <a:ext uri="{FF2B5EF4-FFF2-40B4-BE49-F238E27FC236}">
                <a16:creationId xmlns:a16="http://schemas.microsoft.com/office/drawing/2014/main" xmlns="" id="{4943FED2-40E0-46C2-9F35-15A343C9824D}"/>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56E3DEA-D5E6-46B5-839E-7D5EDCDD27F9}" type="slidenum">
              <a:rPr lang="en-US" altLang="en-US">
                <a:latin typeface="Times New Roman" panose="02020603050405020304" pitchFamily="18" charset="0"/>
              </a:rPr>
              <a:pPr>
                <a:spcBef>
                  <a:spcPct val="0"/>
                </a:spcBef>
              </a:pPr>
              <a:t>47</a:t>
            </a:fld>
            <a:endParaRPr lang="en-US" altLang="en-US">
              <a:latin typeface="Times New Roman" panose="02020603050405020304" pitchFamily="18" charset="0"/>
            </a:endParaRPr>
          </a:p>
        </p:txBody>
      </p:sp>
    </p:spTree>
    <p:extLst>
      <p:ext uri="{BB962C8B-B14F-4D97-AF65-F5344CB8AC3E}">
        <p14:creationId xmlns:p14="http://schemas.microsoft.com/office/powerpoint/2010/main" xmlns="" val="387428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xmlns="" id="{14C5860C-DA20-4A21-A40B-6BA1A06E23B5}"/>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109BE3-38EB-48AA-8A5D-1B5E48D239D4}" type="slidenum">
              <a:rPr lang="en-US" altLang="en-US">
                <a:latin typeface="Times New Roman" panose="02020603050405020304" pitchFamily="18" charset="0"/>
              </a:rPr>
              <a:pPr>
                <a:spcBef>
                  <a:spcPct val="0"/>
                </a:spcBef>
              </a:pPr>
              <a:t>84</a:t>
            </a:fld>
            <a:endParaRPr lang="en-US" altLang="en-US">
              <a:latin typeface="Times New Roman" panose="02020603050405020304" pitchFamily="18" charset="0"/>
            </a:endParaRPr>
          </a:p>
        </p:txBody>
      </p:sp>
      <p:sp>
        <p:nvSpPr>
          <p:cNvPr id="86019" name="Rectangle 2">
            <a:extLst>
              <a:ext uri="{FF2B5EF4-FFF2-40B4-BE49-F238E27FC236}">
                <a16:creationId xmlns:a16="http://schemas.microsoft.com/office/drawing/2014/main" xmlns="" id="{70F6DDAE-EF21-4EA1-8A95-5A18C12D7A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6020" name="Rectangle 3">
            <a:extLst>
              <a:ext uri="{FF2B5EF4-FFF2-40B4-BE49-F238E27FC236}">
                <a16:creationId xmlns:a16="http://schemas.microsoft.com/office/drawing/2014/main" xmlns="" id="{5FD40349-0493-4B45-ADE9-A1E0021B18B4}"/>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Times" panose="02020603050405020304" pitchFamily="18" charset="0"/>
            </a:endParaRPr>
          </a:p>
        </p:txBody>
      </p:sp>
    </p:spTree>
    <p:extLst>
      <p:ext uri="{BB962C8B-B14F-4D97-AF65-F5344CB8AC3E}">
        <p14:creationId xmlns:p14="http://schemas.microsoft.com/office/powerpoint/2010/main" xmlns="" val="1909446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xmlns="" id="{07CABD2D-5EA5-4421-AD51-991D629BF1D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7" name="Rectangle 3">
            <a:extLst>
              <a:ext uri="{FF2B5EF4-FFF2-40B4-BE49-F238E27FC236}">
                <a16:creationId xmlns:a16="http://schemas.microsoft.com/office/drawing/2014/main" xmlns="" id="{FCACD890-9622-4C16-8221-1E9F625AF2D5}"/>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Times" panose="02020603050405020304" pitchFamily="18" charset="0"/>
            </a:endParaRPr>
          </a:p>
        </p:txBody>
      </p:sp>
    </p:spTree>
    <p:extLst>
      <p:ext uri="{BB962C8B-B14F-4D97-AF65-F5344CB8AC3E}">
        <p14:creationId xmlns:p14="http://schemas.microsoft.com/office/powerpoint/2010/main" xmlns="" val="1254623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xmlns="" id="{A54B57F0-B392-40AF-B56A-E73EBE2D928D}"/>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38D0F1C-C851-4450-8C52-A5FEAA865741}" type="slidenum">
              <a:rPr lang="en-US" altLang="en-US">
                <a:latin typeface="Times New Roman" panose="02020603050405020304" pitchFamily="18" charset="0"/>
              </a:rPr>
              <a:pPr>
                <a:spcBef>
                  <a:spcPct val="0"/>
                </a:spcBef>
              </a:pPr>
              <a:t>72</a:t>
            </a:fld>
            <a:endParaRPr lang="en-US" altLang="en-US">
              <a:latin typeface="Times New Roman" panose="02020603050405020304" pitchFamily="18" charset="0"/>
            </a:endParaRPr>
          </a:p>
        </p:txBody>
      </p:sp>
      <p:sp>
        <p:nvSpPr>
          <p:cNvPr id="65539" name="Rectangle 2">
            <a:extLst>
              <a:ext uri="{FF2B5EF4-FFF2-40B4-BE49-F238E27FC236}">
                <a16:creationId xmlns:a16="http://schemas.microsoft.com/office/drawing/2014/main" xmlns="" id="{27A098CA-B56D-47CB-BB1D-3679F2B988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4" name="Rectangle 3">
            <a:extLst>
              <a:ext uri="{FF2B5EF4-FFF2-40B4-BE49-F238E27FC236}">
                <a16:creationId xmlns:a16="http://schemas.microsoft.com/office/drawing/2014/main" xmlns="" id="{E5BBB8EB-7EB1-4849-A04F-9DA1EEB92479}"/>
              </a:ext>
            </a:extLst>
          </p:cNvPr>
          <p:cNvSpPr>
            <a:spLocks noGrp="1" noChangeArrowheads="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eaLnBrk="1" hangingPunct="1">
              <a:defRPr/>
            </a:pPr>
            <a:r>
              <a:rPr lang="en-US" altLang="en-US">
                <a:solidFill>
                  <a:srgbClr val="000000"/>
                </a:solidFill>
                <a:latin typeface="Geneva"/>
              </a:rPr>
              <a:t>Figure: 06-08</a:t>
            </a:r>
          </a:p>
          <a:p>
            <a:pPr eaLnBrk="1" hangingPunct="1">
              <a:defRPr/>
            </a:pPr>
            <a:r>
              <a:rPr lang="en-US" altLang="en-US">
                <a:solidFill>
                  <a:srgbClr val="000000"/>
                </a:solidFill>
                <a:latin typeface="Geneva"/>
              </a:rPr>
              <a:t>Caption: Typical growth curve for a bacterial population. </a:t>
            </a:r>
          </a:p>
          <a:p>
            <a:pPr eaLnBrk="1" hangingPunct="1">
              <a:defRPr/>
            </a:pPr>
            <a:r>
              <a:rPr lang="en-GB" altLang="en-US"/>
              <a:t>Four characteristic phases of the growth cycle are recognized. </a:t>
            </a:r>
          </a:p>
          <a:p>
            <a:pPr eaLnBrk="1" hangingPunct="1">
              <a:defRPr/>
            </a:pPr>
            <a:r>
              <a:rPr lang="en-GB" altLang="en-US"/>
              <a:t>1. </a:t>
            </a:r>
            <a:r>
              <a:rPr lang="en-GB" altLang="en-US" b="1"/>
              <a:t>Lag Phase</a:t>
            </a:r>
            <a:r>
              <a:rPr lang="en-GB" altLang="en-US"/>
              <a:t>. Immediately after inoculation of the cells into fresh medium, the population remains temporarily unchanged. Although there is no apparent cell division occurring, the cells may be growing in volume or mass, synthesizing enzymes, proteins, RNA, etc., and increasing in metabolic activity. </a:t>
            </a:r>
          </a:p>
          <a:p>
            <a:pPr eaLnBrk="1" hangingPunct="1">
              <a:defRPr/>
            </a:pPr>
            <a:r>
              <a:rPr lang="en-GB" altLang="en-US"/>
              <a:t>The length of the lag phase is apparently dependent on a wide variety of factors including the size of the inoculum; time necessary to recover from physiacal damage or shock in the transfer; time required for synthesis of essential coenzymes or division factors; and time required for synthesis of new (inducible) enzymes that are necessary to metabolize the substrates present in the medium. </a:t>
            </a:r>
          </a:p>
          <a:p>
            <a:pPr eaLnBrk="1" hangingPunct="1">
              <a:defRPr/>
            </a:pPr>
            <a:r>
              <a:rPr lang="en-GB" altLang="en-US"/>
              <a:t>2. </a:t>
            </a:r>
            <a:r>
              <a:rPr lang="en-GB" altLang="en-US" b="1"/>
              <a:t>Exponential (log) Phase</a:t>
            </a:r>
            <a:r>
              <a:rPr lang="en-GB" altLang="en-US"/>
              <a:t>. The exponential phase of growth is a pattern of balanced growth wherein all the cells are dividing regularly by binary fission, and are growing by geometric progression. The cells divide at a constant rate depending upon the composition of the growth medium and the conditions of incubation. The rate of exponential growth of a bacterial culture is expressed as </a:t>
            </a:r>
            <a:r>
              <a:rPr lang="en-GB" altLang="en-US" b="1"/>
              <a:t>generation time</a:t>
            </a:r>
            <a:r>
              <a:rPr lang="en-GB" altLang="en-US"/>
              <a:t>, also the </a:t>
            </a:r>
            <a:r>
              <a:rPr lang="en-GB" altLang="en-US" b="1"/>
              <a:t>doubling time </a:t>
            </a:r>
            <a:r>
              <a:rPr lang="en-GB" altLang="en-US"/>
              <a:t>of the bacterial population. Generation time (G) is defined as the time (t) per generation (n = number of generations). Hence, G=t/n is the equation from which calculations of generation time (below) derive. </a:t>
            </a:r>
          </a:p>
          <a:p>
            <a:pPr eaLnBrk="1" hangingPunct="1">
              <a:defRPr/>
            </a:pPr>
            <a:r>
              <a:rPr lang="en-GB" altLang="en-US"/>
              <a:t>3. </a:t>
            </a:r>
            <a:r>
              <a:rPr lang="en-GB" altLang="en-US" b="1"/>
              <a:t>Stationary Phase</a:t>
            </a:r>
            <a:r>
              <a:rPr lang="en-GB" altLang="en-US"/>
              <a:t>. Exponential growth cannot be continued forever in a </a:t>
            </a:r>
            <a:r>
              <a:rPr lang="en-GB" altLang="en-US" b="1"/>
              <a:t>batch culture</a:t>
            </a:r>
            <a:r>
              <a:rPr lang="en-GB" altLang="en-US"/>
              <a:t> (e.g. a closed system such as a test tube or flask). Population growth is limited by one of three factors: 1. exhaustion of available nutrients; 2. accumulation of inhibitory metabolites or end products; 3. exhaustion of space, in this case called a lack of "biological space". </a:t>
            </a:r>
          </a:p>
          <a:p>
            <a:pPr eaLnBrk="1" hangingPunct="1">
              <a:defRPr/>
            </a:pPr>
            <a:r>
              <a:rPr lang="en-GB" altLang="en-US"/>
              <a:t>During the stationary phase, if viable cells are being counted, it cannot be determined whether some cells are dying and an equal number of cells are dividing, or the population of cells has simply stopped growing and dividing. The stationary phase, like the lag phase, is not necessarily a period of quiescence. Bacteria that produce </a:t>
            </a:r>
            <a:r>
              <a:rPr lang="en-GB" altLang="en-US" b="1"/>
              <a:t>secondary metabolites</a:t>
            </a:r>
            <a:r>
              <a:rPr lang="en-GB" altLang="en-US"/>
              <a:t>, such as antibiotics, do so during the stationary phase of the growth cycle (Secondary metabolites are defined as metabolites produced after the active stage of growth). It si during the stationary phase that spore-forming bacteria have to induce or unmask the activity of dozens of genes that may be involved in sporulation process. </a:t>
            </a:r>
          </a:p>
          <a:p>
            <a:pPr eaLnBrk="1" hangingPunct="1">
              <a:defRPr/>
            </a:pPr>
            <a:r>
              <a:rPr lang="en-GB" altLang="en-US"/>
              <a:t>4. </a:t>
            </a:r>
            <a:r>
              <a:rPr lang="en-GB" altLang="en-US" b="1"/>
              <a:t>Death Phase</a:t>
            </a:r>
            <a:r>
              <a:rPr lang="en-GB" altLang="en-US"/>
              <a:t>. If incubation continues after the population reaches stationary phase, a death phase follows, in which the viable cell population declines. (Note, if counting by turbidimetric measurements or microoscopic counts, the death phase cannot be observed.). During the death phase, the number of viable cells decreases geometrically (exponentially), essentially the reverse of growth during the log phase. </a:t>
            </a:r>
            <a:endParaRPr lang="en-US" altLang="en-US"/>
          </a:p>
        </p:txBody>
      </p:sp>
    </p:spTree>
    <p:extLst>
      <p:ext uri="{BB962C8B-B14F-4D97-AF65-F5344CB8AC3E}">
        <p14:creationId xmlns:p14="http://schemas.microsoft.com/office/powerpoint/2010/main" xmlns="" val="2274818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xmlns="" id="{1648D8A3-6D01-446A-A664-9F2D9B75A8B8}"/>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5402C0-9CA7-454B-8A8F-F6604A6CEABE}" type="slidenum">
              <a:rPr lang="en-US" altLang="en-US">
                <a:latin typeface="Times New Roman" panose="02020603050405020304" pitchFamily="18" charset="0"/>
              </a:rPr>
              <a:pPr>
                <a:spcBef>
                  <a:spcPct val="0"/>
                </a:spcBef>
              </a:pPr>
              <a:t>77</a:t>
            </a:fld>
            <a:endParaRPr lang="en-US" altLang="en-US">
              <a:latin typeface="Times New Roman" panose="02020603050405020304" pitchFamily="18" charset="0"/>
            </a:endParaRPr>
          </a:p>
        </p:txBody>
      </p:sp>
      <p:sp>
        <p:nvSpPr>
          <p:cNvPr id="71683" name="Rectangle 2">
            <a:extLst>
              <a:ext uri="{FF2B5EF4-FFF2-40B4-BE49-F238E27FC236}">
                <a16:creationId xmlns:a16="http://schemas.microsoft.com/office/drawing/2014/main" xmlns="" id="{1C93513C-5E8F-4F0A-9407-FAB2315654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4" name="Rectangle 3">
            <a:extLst>
              <a:ext uri="{FF2B5EF4-FFF2-40B4-BE49-F238E27FC236}">
                <a16:creationId xmlns:a16="http://schemas.microsoft.com/office/drawing/2014/main" xmlns="" id="{FD24A947-5D43-462C-9093-0548DE827EA9}"/>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Times" panose="02020603050405020304" pitchFamily="18" charset="0"/>
            </a:endParaRPr>
          </a:p>
        </p:txBody>
      </p:sp>
    </p:spTree>
    <p:extLst>
      <p:ext uri="{BB962C8B-B14F-4D97-AF65-F5344CB8AC3E}">
        <p14:creationId xmlns:p14="http://schemas.microsoft.com/office/powerpoint/2010/main" xmlns="" val="602560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xmlns="" id="{9BD3A34D-D884-409B-BA9F-903086C9B7E6}"/>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F935DB-8952-471D-B3FB-9C93146F8D45}" type="slidenum">
              <a:rPr lang="en-US" altLang="en-US">
                <a:latin typeface="Times New Roman" panose="02020603050405020304" pitchFamily="18" charset="0"/>
              </a:rPr>
              <a:pPr>
                <a:spcBef>
                  <a:spcPct val="0"/>
                </a:spcBef>
              </a:pPr>
              <a:t>78</a:t>
            </a:fld>
            <a:endParaRPr lang="en-US" altLang="en-US">
              <a:latin typeface="Times New Roman" panose="02020603050405020304" pitchFamily="18" charset="0"/>
            </a:endParaRPr>
          </a:p>
        </p:txBody>
      </p:sp>
      <p:sp>
        <p:nvSpPr>
          <p:cNvPr id="73731" name="Rectangle 2">
            <a:extLst>
              <a:ext uri="{FF2B5EF4-FFF2-40B4-BE49-F238E27FC236}">
                <a16:creationId xmlns:a16="http://schemas.microsoft.com/office/drawing/2014/main" xmlns="" id="{8B8B5FDB-8ACC-42E1-A6B5-E3CAA77137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2" name="Rectangle 3">
            <a:extLst>
              <a:ext uri="{FF2B5EF4-FFF2-40B4-BE49-F238E27FC236}">
                <a16:creationId xmlns:a16="http://schemas.microsoft.com/office/drawing/2014/main" xmlns="" id="{9AA208CF-CDF1-419D-8020-3B85E63DA230}"/>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Times" panose="02020603050405020304" pitchFamily="18" charset="0"/>
            </a:endParaRPr>
          </a:p>
        </p:txBody>
      </p:sp>
    </p:spTree>
    <p:extLst>
      <p:ext uri="{BB962C8B-B14F-4D97-AF65-F5344CB8AC3E}">
        <p14:creationId xmlns:p14="http://schemas.microsoft.com/office/powerpoint/2010/main" xmlns="" val="2090965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xmlns="" id="{441E672E-6300-467B-BD74-B8A7AA182B4F}"/>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72CEB8-B16C-4A05-B6D4-C49B6DC49C6C}" type="slidenum">
              <a:rPr lang="en-US" altLang="en-US">
                <a:latin typeface="Times New Roman" panose="02020603050405020304" pitchFamily="18" charset="0"/>
              </a:rPr>
              <a:pPr>
                <a:spcBef>
                  <a:spcPct val="0"/>
                </a:spcBef>
              </a:pPr>
              <a:t>79</a:t>
            </a:fld>
            <a:endParaRPr lang="en-US" altLang="en-US">
              <a:latin typeface="Times New Roman" panose="02020603050405020304" pitchFamily="18" charset="0"/>
            </a:endParaRPr>
          </a:p>
        </p:txBody>
      </p:sp>
      <p:sp>
        <p:nvSpPr>
          <p:cNvPr id="75779" name="Rectangle 2">
            <a:extLst>
              <a:ext uri="{FF2B5EF4-FFF2-40B4-BE49-F238E27FC236}">
                <a16:creationId xmlns:a16="http://schemas.microsoft.com/office/drawing/2014/main" xmlns="" id="{25043046-6D99-4A3E-AE64-53A63175CB6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5780" name="Rectangle 3">
            <a:extLst>
              <a:ext uri="{FF2B5EF4-FFF2-40B4-BE49-F238E27FC236}">
                <a16:creationId xmlns:a16="http://schemas.microsoft.com/office/drawing/2014/main" xmlns="" id="{542FFBF2-9817-4837-8AA3-44189C29AFCD}"/>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Times" panose="02020603050405020304" pitchFamily="18" charset="0"/>
            </a:endParaRPr>
          </a:p>
        </p:txBody>
      </p:sp>
    </p:spTree>
    <p:extLst>
      <p:ext uri="{BB962C8B-B14F-4D97-AF65-F5344CB8AC3E}">
        <p14:creationId xmlns:p14="http://schemas.microsoft.com/office/powerpoint/2010/main" xmlns="" val="1485455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xmlns="" id="{FDF8D1F5-813F-4556-846D-EBF821E908E9}"/>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38896C-AD16-45A8-A22D-8B1EBBBE9977}" type="slidenum">
              <a:rPr lang="en-US" altLang="en-US">
                <a:latin typeface="Times New Roman" panose="02020603050405020304" pitchFamily="18" charset="0"/>
              </a:rPr>
              <a:pPr>
                <a:spcBef>
                  <a:spcPct val="0"/>
                </a:spcBef>
              </a:pPr>
              <a:t>80</a:t>
            </a:fld>
            <a:endParaRPr lang="en-US" altLang="en-US">
              <a:latin typeface="Times New Roman" panose="02020603050405020304" pitchFamily="18" charset="0"/>
            </a:endParaRPr>
          </a:p>
        </p:txBody>
      </p:sp>
      <p:sp>
        <p:nvSpPr>
          <p:cNvPr id="77827" name="Rectangle 2">
            <a:extLst>
              <a:ext uri="{FF2B5EF4-FFF2-40B4-BE49-F238E27FC236}">
                <a16:creationId xmlns:a16="http://schemas.microsoft.com/office/drawing/2014/main" xmlns="" id="{4308C9C7-4533-4316-9CCF-1B1FE47284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828" name="Rectangle 3">
            <a:extLst>
              <a:ext uri="{FF2B5EF4-FFF2-40B4-BE49-F238E27FC236}">
                <a16:creationId xmlns:a16="http://schemas.microsoft.com/office/drawing/2014/main" xmlns="" id="{3A0322E4-04FF-4451-9928-1F0E60FA8175}"/>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Times" panose="02020603050405020304" pitchFamily="18" charset="0"/>
            </a:endParaRPr>
          </a:p>
        </p:txBody>
      </p:sp>
    </p:spTree>
    <p:extLst>
      <p:ext uri="{BB962C8B-B14F-4D97-AF65-F5344CB8AC3E}">
        <p14:creationId xmlns:p14="http://schemas.microsoft.com/office/powerpoint/2010/main" xmlns="" val="102162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xmlns="" id="{3B90C5D1-CA49-490B-B197-42328EBAD329}"/>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170E72-4B15-4C49-9936-2EE9B2EFC04C}" type="slidenum">
              <a:rPr lang="en-US" altLang="en-US">
                <a:latin typeface="Times New Roman" panose="02020603050405020304" pitchFamily="18" charset="0"/>
              </a:rPr>
              <a:pPr>
                <a:spcBef>
                  <a:spcPct val="0"/>
                </a:spcBef>
              </a:pPr>
              <a:t>81</a:t>
            </a:fld>
            <a:endParaRPr lang="en-US" altLang="en-US">
              <a:latin typeface="Times New Roman" panose="02020603050405020304" pitchFamily="18" charset="0"/>
            </a:endParaRPr>
          </a:p>
        </p:txBody>
      </p:sp>
      <p:sp>
        <p:nvSpPr>
          <p:cNvPr id="79875" name="Rectangle 2">
            <a:extLst>
              <a:ext uri="{FF2B5EF4-FFF2-40B4-BE49-F238E27FC236}">
                <a16:creationId xmlns:a16="http://schemas.microsoft.com/office/drawing/2014/main" xmlns="" id="{18DE916C-9649-45E0-868F-94A914B5AA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9876" name="Rectangle 3">
            <a:extLst>
              <a:ext uri="{FF2B5EF4-FFF2-40B4-BE49-F238E27FC236}">
                <a16:creationId xmlns:a16="http://schemas.microsoft.com/office/drawing/2014/main" xmlns="" id="{E0804ED8-E6C8-4BC7-9EA5-A0BC8CF8EA51}"/>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Times" panose="02020603050405020304" pitchFamily="18" charset="0"/>
            </a:endParaRPr>
          </a:p>
        </p:txBody>
      </p:sp>
    </p:spTree>
    <p:extLst>
      <p:ext uri="{BB962C8B-B14F-4D97-AF65-F5344CB8AC3E}">
        <p14:creationId xmlns:p14="http://schemas.microsoft.com/office/powerpoint/2010/main" xmlns="" val="937291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xmlns="" id="{985D7D7B-C6FF-4E4A-AB2D-8B722483CFAF}"/>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208F5F-7213-4142-9DBB-46011E6A3F9D}" type="slidenum">
              <a:rPr lang="en-US" altLang="en-US">
                <a:latin typeface="Times New Roman" panose="02020603050405020304" pitchFamily="18" charset="0"/>
              </a:rPr>
              <a:pPr>
                <a:spcBef>
                  <a:spcPct val="0"/>
                </a:spcBef>
              </a:pPr>
              <a:t>82</a:t>
            </a:fld>
            <a:endParaRPr lang="en-US" altLang="en-US">
              <a:latin typeface="Times New Roman" panose="02020603050405020304" pitchFamily="18" charset="0"/>
            </a:endParaRPr>
          </a:p>
        </p:txBody>
      </p:sp>
      <p:sp>
        <p:nvSpPr>
          <p:cNvPr id="81923" name="Rectangle 2">
            <a:extLst>
              <a:ext uri="{FF2B5EF4-FFF2-40B4-BE49-F238E27FC236}">
                <a16:creationId xmlns:a16="http://schemas.microsoft.com/office/drawing/2014/main" xmlns="" id="{A1B19F0D-042B-4725-A05D-29D200A840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4" name="Rectangle 3">
            <a:extLst>
              <a:ext uri="{FF2B5EF4-FFF2-40B4-BE49-F238E27FC236}">
                <a16:creationId xmlns:a16="http://schemas.microsoft.com/office/drawing/2014/main" xmlns="" id="{7ADC73F7-2D69-46E7-B217-588E1DE13F0B}"/>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Times" panose="02020603050405020304" pitchFamily="18" charset="0"/>
            </a:endParaRPr>
          </a:p>
        </p:txBody>
      </p:sp>
    </p:spTree>
    <p:extLst>
      <p:ext uri="{BB962C8B-B14F-4D97-AF65-F5344CB8AC3E}">
        <p14:creationId xmlns:p14="http://schemas.microsoft.com/office/powerpoint/2010/main" xmlns="" val="1614603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xmlns="" id="{6D1D5229-C6BD-4A6B-9618-DA31FCA16712}"/>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2834BE9-EB2F-40A3-B3A8-863D3325AA56}" type="slidenum">
              <a:rPr lang="en-US" altLang="en-US">
                <a:latin typeface="Times New Roman" panose="02020603050405020304" pitchFamily="18" charset="0"/>
              </a:rPr>
              <a:pPr>
                <a:spcBef>
                  <a:spcPct val="0"/>
                </a:spcBef>
              </a:pPr>
              <a:t>83</a:t>
            </a:fld>
            <a:endParaRPr lang="en-US" altLang="en-US">
              <a:latin typeface="Times New Roman" panose="02020603050405020304" pitchFamily="18" charset="0"/>
            </a:endParaRPr>
          </a:p>
        </p:txBody>
      </p:sp>
      <p:sp>
        <p:nvSpPr>
          <p:cNvPr id="83971" name="Rectangle 2">
            <a:extLst>
              <a:ext uri="{FF2B5EF4-FFF2-40B4-BE49-F238E27FC236}">
                <a16:creationId xmlns:a16="http://schemas.microsoft.com/office/drawing/2014/main" xmlns="" id="{A82734C3-0831-429B-B4EF-9F1E87B7C3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2" name="Rectangle 3">
            <a:extLst>
              <a:ext uri="{FF2B5EF4-FFF2-40B4-BE49-F238E27FC236}">
                <a16:creationId xmlns:a16="http://schemas.microsoft.com/office/drawing/2014/main" xmlns="" id="{9BCD7151-7308-41EA-A623-29FB8443637E}"/>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Times" panose="02020603050405020304" pitchFamily="18" charset="0"/>
            </a:endParaRPr>
          </a:p>
        </p:txBody>
      </p:sp>
    </p:spTree>
    <p:extLst>
      <p:ext uri="{BB962C8B-B14F-4D97-AF65-F5344CB8AC3E}">
        <p14:creationId xmlns:p14="http://schemas.microsoft.com/office/powerpoint/2010/main" xmlns="" val="1839358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F6EB28-7C3A-482E-9F01-F5B3C9C3512C}" type="datetime1">
              <a:rPr lang="en-US" smtClean="0"/>
              <a:pPr/>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95863-2509-495E-A4D3-2D1EB08AA326}" type="slidenum">
              <a:rPr lang="en-US" smtClean="0"/>
              <a:pPr/>
              <a:t>‹#›</a:t>
            </a:fld>
            <a:endParaRPr lang="en-US"/>
          </a:p>
        </p:txBody>
      </p:sp>
    </p:spTree>
    <p:extLst>
      <p:ext uri="{BB962C8B-B14F-4D97-AF65-F5344CB8AC3E}">
        <p14:creationId xmlns:p14="http://schemas.microsoft.com/office/powerpoint/2010/main" xmlns="" val="3469221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A1417C-CA97-4532-9D04-41AF4EE017FA}" type="datetime1">
              <a:rPr lang="en-US" smtClean="0"/>
              <a:pPr/>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95863-2509-495E-A4D3-2D1EB08AA326}" type="slidenum">
              <a:rPr lang="en-US" smtClean="0"/>
              <a:pPr/>
              <a:t>‹#›</a:t>
            </a:fld>
            <a:endParaRPr lang="en-US"/>
          </a:p>
        </p:txBody>
      </p:sp>
    </p:spTree>
    <p:extLst>
      <p:ext uri="{BB962C8B-B14F-4D97-AF65-F5344CB8AC3E}">
        <p14:creationId xmlns:p14="http://schemas.microsoft.com/office/powerpoint/2010/main" xmlns="" val="2165116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CB9166-FED1-4F98-BF9A-6BAE620783C7}" type="datetime1">
              <a:rPr lang="en-US" smtClean="0"/>
              <a:pPr/>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95863-2509-495E-A4D3-2D1EB08AA326}" type="slidenum">
              <a:rPr lang="en-US" smtClean="0"/>
              <a:pPr/>
              <a:t>‹#›</a:t>
            </a:fld>
            <a:endParaRPr lang="en-US"/>
          </a:p>
        </p:txBody>
      </p:sp>
    </p:spTree>
    <p:extLst>
      <p:ext uri="{BB962C8B-B14F-4D97-AF65-F5344CB8AC3E}">
        <p14:creationId xmlns:p14="http://schemas.microsoft.com/office/powerpoint/2010/main" xmlns="" val="3166463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IN"/>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D0C9A2CC-E897-4B1B-AB94-186A3F3D1E7C}"/>
              </a:ext>
            </a:extLst>
          </p:cNvPr>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xmlns="" id="{F7B6609D-2624-4EC1-865D-8915BBEEB72E}"/>
              </a:ext>
            </a:extLst>
          </p:cNvPr>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xmlns="" id="{3C530676-16FF-40A2-9C62-17E33CBA18DB}"/>
              </a:ext>
            </a:extLst>
          </p:cNvPr>
          <p:cNvSpPr>
            <a:spLocks noGrp="1"/>
          </p:cNvSpPr>
          <p:nvPr>
            <p:ph type="sldNum" sz="quarter" idx="12"/>
          </p:nvPr>
        </p:nvSpPr>
        <p:spPr>
          <a:xfrm>
            <a:off x="8737600" y="6245225"/>
            <a:ext cx="2844800" cy="476250"/>
          </a:xfrm>
        </p:spPr>
        <p:txBody>
          <a:bodyPr/>
          <a:lstStyle>
            <a:lvl1pPr>
              <a:defRPr smtClean="0"/>
            </a:lvl1pPr>
          </a:lstStyle>
          <a:p>
            <a:pPr>
              <a:defRPr/>
            </a:pPr>
            <a:fld id="{70DCBD18-F56C-47B3-8AAE-0591635A3BD2}" type="slidenum">
              <a:rPr lang="en-US" altLang="en-US"/>
              <a:pPr>
                <a:defRPr/>
              </a:pPr>
              <a:t>‹#›</a:t>
            </a:fld>
            <a:endParaRPr lang="en-US" altLang="en-US"/>
          </a:p>
        </p:txBody>
      </p:sp>
    </p:spTree>
    <p:extLst>
      <p:ext uri="{BB962C8B-B14F-4D97-AF65-F5344CB8AC3E}">
        <p14:creationId xmlns:p14="http://schemas.microsoft.com/office/powerpoint/2010/main" xmlns="" val="1732819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5FB94A-2270-4514-AFC7-58285840288B}" type="datetime1">
              <a:rPr lang="en-US" smtClean="0"/>
              <a:pPr/>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95863-2509-495E-A4D3-2D1EB08AA326}" type="slidenum">
              <a:rPr lang="en-US" smtClean="0"/>
              <a:pPr/>
              <a:t>‹#›</a:t>
            </a:fld>
            <a:endParaRPr lang="en-US"/>
          </a:p>
        </p:txBody>
      </p:sp>
    </p:spTree>
    <p:extLst>
      <p:ext uri="{BB962C8B-B14F-4D97-AF65-F5344CB8AC3E}">
        <p14:creationId xmlns:p14="http://schemas.microsoft.com/office/powerpoint/2010/main" xmlns="" val="66706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39B5FFD-77DD-4A26-8FB4-BEF7FEAE09A4}" type="datetime1">
              <a:rPr lang="en-US" smtClean="0"/>
              <a:pPr/>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95863-2509-495E-A4D3-2D1EB08AA326}" type="slidenum">
              <a:rPr lang="en-US" smtClean="0"/>
              <a:pPr/>
              <a:t>‹#›</a:t>
            </a:fld>
            <a:endParaRPr lang="en-US"/>
          </a:p>
        </p:txBody>
      </p:sp>
    </p:spTree>
    <p:extLst>
      <p:ext uri="{BB962C8B-B14F-4D97-AF65-F5344CB8AC3E}">
        <p14:creationId xmlns:p14="http://schemas.microsoft.com/office/powerpoint/2010/main" xmlns="" val="2524876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D350ED-5A6F-4EEF-8F9D-1EE013715878}" type="datetime1">
              <a:rPr lang="en-US" smtClean="0"/>
              <a:pPr/>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95863-2509-495E-A4D3-2D1EB08AA326}" type="slidenum">
              <a:rPr lang="en-US" smtClean="0"/>
              <a:pPr/>
              <a:t>‹#›</a:t>
            </a:fld>
            <a:endParaRPr lang="en-US"/>
          </a:p>
        </p:txBody>
      </p:sp>
    </p:spTree>
    <p:extLst>
      <p:ext uri="{BB962C8B-B14F-4D97-AF65-F5344CB8AC3E}">
        <p14:creationId xmlns:p14="http://schemas.microsoft.com/office/powerpoint/2010/main" xmlns="" val="1449619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B61459-54E3-436A-9594-D0DBFCDD67C8}" type="datetime1">
              <a:rPr lang="en-US" smtClean="0"/>
              <a:pPr/>
              <a:t>9/12/2022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795863-2509-495E-A4D3-2D1EB08AA326}" type="slidenum">
              <a:rPr lang="en-US" smtClean="0"/>
              <a:pPr/>
              <a:t>‹#›</a:t>
            </a:fld>
            <a:endParaRPr lang="en-US"/>
          </a:p>
        </p:txBody>
      </p:sp>
    </p:spTree>
    <p:extLst>
      <p:ext uri="{BB962C8B-B14F-4D97-AF65-F5344CB8AC3E}">
        <p14:creationId xmlns:p14="http://schemas.microsoft.com/office/powerpoint/2010/main" xmlns="" val="1227643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B5A796-0741-41D1-B56A-6D1921F76EB2}" type="datetime1">
              <a:rPr lang="en-US" smtClean="0"/>
              <a:pPr/>
              <a:t>9/12/2022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795863-2509-495E-A4D3-2D1EB08AA326}" type="slidenum">
              <a:rPr lang="en-US" smtClean="0"/>
              <a:pPr/>
              <a:t>‹#›</a:t>
            </a:fld>
            <a:endParaRPr lang="en-US"/>
          </a:p>
        </p:txBody>
      </p:sp>
    </p:spTree>
    <p:extLst>
      <p:ext uri="{BB962C8B-B14F-4D97-AF65-F5344CB8AC3E}">
        <p14:creationId xmlns:p14="http://schemas.microsoft.com/office/powerpoint/2010/main" xmlns="" val="4218297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3509AE-9055-4E20-A327-B63B67366A64}" type="datetime1">
              <a:rPr lang="en-US" smtClean="0"/>
              <a:pPr/>
              <a:t>9/12/2022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795863-2509-495E-A4D3-2D1EB08AA326}" type="slidenum">
              <a:rPr lang="en-US" smtClean="0"/>
              <a:pPr/>
              <a:t>‹#›</a:t>
            </a:fld>
            <a:endParaRPr lang="en-US"/>
          </a:p>
        </p:txBody>
      </p:sp>
    </p:spTree>
    <p:extLst>
      <p:ext uri="{BB962C8B-B14F-4D97-AF65-F5344CB8AC3E}">
        <p14:creationId xmlns:p14="http://schemas.microsoft.com/office/powerpoint/2010/main" xmlns="" val="979385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7E26C2-068F-4130-A6AD-066D8F3A2A62}" type="datetime1">
              <a:rPr lang="en-US" smtClean="0"/>
              <a:pPr/>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95863-2509-495E-A4D3-2D1EB08AA326}" type="slidenum">
              <a:rPr lang="en-US" smtClean="0"/>
              <a:pPr/>
              <a:t>‹#›</a:t>
            </a:fld>
            <a:endParaRPr lang="en-US"/>
          </a:p>
        </p:txBody>
      </p:sp>
    </p:spTree>
    <p:extLst>
      <p:ext uri="{BB962C8B-B14F-4D97-AF65-F5344CB8AC3E}">
        <p14:creationId xmlns:p14="http://schemas.microsoft.com/office/powerpoint/2010/main" xmlns="" val="61852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337989A-33FB-4B27-85CB-0C99726C874C}" type="datetime1">
              <a:rPr lang="en-US" smtClean="0"/>
              <a:pPr/>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95863-2509-495E-A4D3-2D1EB08AA326}" type="slidenum">
              <a:rPr lang="en-US" smtClean="0"/>
              <a:pPr/>
              <a:t>‹#›</a:t>
            </a:fld>
            <a:endParaRPr lang="en-US"/>
          </a:p>
        </p:txBody>
      </p:sp>
    </p:spTree>
    <p:extLst>
      <p:ext uri="{BB962C8B-B14F-4D97-AF65-F5344CB8AC3E}">
        <p14:creationId xmlns:p14="http://schemas.microsoft.com/office/powerpoint/2010/main" xmlns="" val="4119116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3A60F-C607-44A5-AB0C-D72C4C171CCC}" type="datetime1">
              <a:rPr lang="en-US" smtClean="0"/>
              <a:pPr/>
              <a:t>9/12/2022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95863-2509-495E-A4D3-2D1EB08AA326}" type="slidenum">
              <a:rPr lang="en-US" smtClean="0"/>
              <a:pPr/>
              <a:t>‹#›</a:t>
            </a:fld>
            <a:endParaRPr lang="en-US"/>
          </a:p>
        </p:txBody>
      </p:sp>
    </p:spTree>
    <p:extLst>
      <p:ext uri="{BB962C8B-B14F-4D97-AF65-F5344CB8AC3E}">
        <p14:creationId xmlns:p14="http://schemas.microsoft.com/office/powerpoint/2010/main" xmlns="" val="2199730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4.jpeg"/><Relationship Id="rId4" Type="http://schemas.openxmlformats.org/officeDocument/2006/relationships/image" Target="../media/image53.jpeg"/></Relationships>
</file>

<file path=ppt/slides/_rels/slide7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7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63.png"/><Relationship Id="rId4" Type="http://schemas.openxmlformats.org/officeDocument/2006/relationships/image" Target="../media/image62.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5.jpeg"/></Relationships>
</file>

<file path=ppt/slides/_rels/slide8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69.jpeg"/><Relationship Id="rId4" Type="http://schemas.openxmlformats.org/officeDocument/2006/relationships/image" Target="../media/image68.jpeg"/></Relationships>
</file>

<file path=ppt/slides/_rels/slide8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72.png"/><Relationship Id="rId4" Type="http://schemas.openxmlformats.org/officeDocument/2006/relationships/image" Target="../media/image71.png"/></Relationships>
</file>

<file path=ppt/slides/_rels/slide8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74.jpeg"/></Relationships>
</file>

<file path=ppt/slides/_rels/slide8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2343" y="381001"/>
            <a:ext cx="9985828" cy="523220"/>
          </a:xfrm>
          <a:prstGeom prst="rect">
            <a:avLst/>
          </a:prstGeom>
          <a:noFill/>
        </p:spPr>
        <p:txBody>
          <a:bodyPr wrap="square" rtlCol="0">
            <a:spAutoFit/>
          </a:bodyPr>
          <a:lstStyle/>
          <a:p>
            <a:r>
              <a:rPr lang="en-US" sz="2800" dirty="0">
                <a:latin typeface="Book Antiqua" panose="02040602050305030304" pitchFamily="18" charset="0"/>
              </a:rPr>
              <a:t>RUNGTA COLLEGE OF DENTAL SCIENCES &amp; RESEARCH </a:t>
            </a:r>
          </a:p>
        </p:txBody>
      </p:sp>
      <p:sp>
        <p:nvSpPr>
          <p:cNvPr id="4" name="TextBox 3"/>
          <p:cNvSpPr txBox="1"/>
          <p:nvPr/>
        </p:nvSpPr>
        <p:spPr>
          <a:xfrm>
            <a:off x="2719530" y="2481496"/>
            <a:ext cx="5551714" cy="523220"/>
          </a:xfrm>
          <a:prstGeom prst="rect">
            <a:avLst/>
          </a:prstGeom>
          <a:noFill/>
        </p:spPr>
        <p:txBody>
          <a:bodyPr wrap="square" rtlCol="0">
            <a:spAutoFit/>
          </a:bodyPr>
          <a:lstStyle/>
          <a:p>
            <a:pPr algn="ctr"/>
            <a:r>
              <a:rPr lang="en-US" sz="2800" dirty="0" smtClean="0">
                <a:latin typeface="Book Antiqua" panose="02040602050305030304" pitchFamily="18" charset="0"/>
              </a:rPr>
              <a:t>BACTERIAL ANATOMY</a:t>
            </a:r>
            <a:endParaRPr lang="en-US" sz="2800" dirty="0">
              <a:latin typeface="Book Antiqua" panose="02040602050305030304" pitchFamily="18" charset="0"/>
            </a:endParaRPr>
          </a:p>
        </p:txBody>
      </p:sp>
      <p:sp>
        <p:nvSpPr>
          <p:cNvPr id="6" name="TextBox 5"/>
          <p:cNvSpPr txBox="1"/>
          <p:nvPr/>
        </p:nvSpPr>
        <p:spPr>
          <a:xfrm>
            <a:off x="189132" y="4040945"/>
            <a:ext cx="11393714" cy="523220"/>
          </a:xfrm>
          <a:prstGeom prst="rect">
            <a:avLst/>
          </a:prstGeom>
          <a:noFill/>
        </p:spPr>
        <p:txBody>
          <a:bodyPr wrap="square" rtlCol="0">
            <a:spAutoFit/>
          </a:bodyPr>
          <a:lstStyle/>
          <a:p>
            <a:pPr algn="ctr"/>
            <a:r>
              <a:rPr lang="en-US" sz="2800" dirty="0">
                <a:latin typeface="Book Antiqua" panose="02040602050305030304" pitchFamily="18" charset="0"/>
              </a:rPr>
              <a:t>DEPARTMENT </a:t>
            </a:r>
            <a:r>
              <a:rPr lang="en-US" sz="2800" dirty="0" smtClean="0">
                <a:latin typeface="Book Antiqua" panose="02040602050305030304" pitchFamily="18" charset="0"/>
              </a:rPr>
              <a:t>OF MICROBIOLOGY  </a:t>
            </a:r>
            <a:endParaRPr lang="en-US" sz="2800" dirty="0">
              <a:latin typeface="Book Antiqua" panose="02040602050305030304" pitchFamily="18"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xmlns="" val="0"/>
              </a:ext>
            </a:extLst>
          </a:blip>
          <a:srcRect l="15781" r="15781"/>
          <a:stretch/>
        </p:blipFill>
        <p:spPr>
          <a:xfrm>
            <a:off x="0" y="0"/>
            <a:ext cx="1857828" cy="2114550"/>
          </a:xfrm>
          <a:prstGeom prst="rect">
            <a:avLst/>
          </a:prstGeom>
        </p:spPr>
      </p:pic>
      <p:sp>
        <p:nvSpPr>
          <p:cNvPr id="2" name="Slide Number Placeholder 1"/>
          <p:cNvSpPr>
            <a:spLocks noGrp="1"/>
          </p:cNvSpPr>
          <p:nvPr>
            <p:ph type="sldNum" sz="quarter" idx="12"/>
          </p:nvPr>
        </p:nvSpPr>
        <p:spPr/>
        <p:txBody>
          <a:bodyPr/>
          <a:lstStyle/>
          <a:p>
            <a:fld id="{72795863-2509-495E-A4D3-2D1EB08AA326}" type="slidenum">
              <a:rPr lang="en-US" smtClean="0"/>
              <a:pPr/>
              <a:t>1</a:t>
            </a:fld>
            <a:endParaRPr lang="en-US" dirty="0"/>
          </a:p>
        </p:txBody>
      </p:sp>
    </p:spTree>
    <p:extLst>
      <p:ext uri="{BB962C8B-B14F-4D97-AF65-F5344CB8AC3E}">
        <p14:creationId xmlns:p14="http://schemas.microsoft.com/office/powerpoint/2010/main" xmlns="" val="1307440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286000" y="762000"/>
            <a:ext cx="8178800" cy="50292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a:extLst>
              <a:ext uri="{FF2B5EF4-FFF2-40B4-BE49-F238E27FC236}">
                <a16:creationId xmlns:a16="http://schemas.microsoft.com/office/drawing/2014/main" xmlns="" id="{B9562AC3-5EA5-44AB-876A-79704C1976A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203" y="228600"/>
            <a:ext cx="11906251" cy="6000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02593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7138"/>
            <a:ext cx="6705600" cy="6463308"/>
          </a:xfrm>
          <a:prstGeom prst="rect">
            <a:avLst/>
          </a:prstGeom>
        </p:spPr>
        <p:txBody>
          <a:bodyPr wrap="square">
            <a:spAutoFit/>
          </a:bodyPr>
          <a:lstStyle/>
          <a:p>
            <a:endParaRPr lang="en-US" dirty="0"/>
          </a:p>
          <a:p>
            <a:r>
              <a:rPr lang="en-US" sz="3600" u="sng" dirty="0"/>
              <a:t>Bacterial Structures</a:t>
            </a:r>
          </a:p>
          <a:p>
            <a:pPr marL="571500" indent="-571500">
              <a:buFont typeface="Arial" panose="020B0604020202020204" pitchFamily="34" charset="0"/>
              <a:buChar char="•"/>
            </a:pPr>
            <a:r>
              <a:rPr lang="en-US" sz="3600" dirty="0"/>
              <a:t>Flagella </a:t>
            </a:r>
          </a:p>
          <a:p>
            <a:pPr marL="571500" indent="-571500">
              <a:buFont typeface="Arial" panose="020B0604020202020204" pitchFamily="34" charset="0"/>
              <a:buChar char="•"/>
            </a:pPr>
            <a:r>
              <a:rPr lang="en-US" sz="3600" dirty="0"/>
              <a:t>Pili</a:t>
            </a:r>
          </a:p>
          <a:p>
            <a:pPr marL="571500" indent="-571500">
              <a:buFont typeface="Arial" panose="020B0604020202020204" pitchFamily="34" charset="0"/>
              <a:buChar char="•"/>
            </a:pPr>
            <a:r>
              <a:rPr lang="en-US" sz="3600" dirty="0"/>
              <a:t>Capsule</a:t>
            </a:r>
          </a:p>
          <a:p>
            <a:pPr marL="571500" indent="-571500">
              <a:buFont typeface="Arial" panose="020B0604020202020204" pitchFamily="34" charset="0"/>
              <a:buChar char="•"/>
            </a:pPr>
            <a:r>
              <a:rPr lang="en-US" sz="3600" dirty="0"/>
              <a:t>Cell Wall</a:t>
            </a:r>
          </a:p>
          <a:p>
            <a:pPr marL="571500" indent="-571500">
              <a:buFont typeface="Arial" panose="020B0604020202020204" pitchFamily="34" charset="0"/>
              <a:buChar char="•"/>
            </a:pPr>
            <a:r>
              <a:rPr lang="en-US" sz="3600" dirty="0"/>
              <a:t>Lipopolysaccharide</a:t>
            </a:r>
          </a:p>
          <a:p>
            <a:pPr marL="571500" indent="-571500">
              <a:buFont typeface="Arial" panose="020B0604020202020204" pitchFamily="34" charset="0"/>
              <a:buChar char="•"/>
            </a:pPr>
            <a:r>
              <a:rPr lang="en-US" sz="3600" dirty="0"/>
              <a:t>Teichoic Acid</a:t>
            </a:r>
          </a:p>
          <a:p>
            <a:pPr marL="571500" indent="-571500">
              <a:buFont typeface="Arial" panose="020B0604020202020204" pitchFamily="34" charset="0"/>
              <a:buChar char="•"/>
            </a:pPr>
            <a:r>
              <a:rPr lang="en-US" sz="3600" dirty="0"/>
              <a:t>Plasma Membrane</a:t>
            </a:r>
          </a:p>
          <a:p>
            <a:pPr marL="571500" indent="-571500">
              <a:buFont typeface="Arial" panose="020B0604020202020204" pitchFamily="34" charset="0"/>
              <a:buChar char="•"/>
            </a:pPr>
            <a:r>
              <a:rPr lang="en-US" sz="3600" dirty="0"/>
              <a:t>Cytoplasm</a:t>
            </a:r>
          </a:p>
          <a:p>
            <a:pPr marL="571500" indent="-571500">
              <a:buFont typeface="Arial" panose="020B0604020202020204" pitchFamily="34" charset="0"/>
              <a:buChar char="•"/>
            </a:pPr>
            <a:r>
              <a:rPr lang="en-US" sz="3600" dirty="0"/>
              <a:t>Inclusion Bodies</a:t>
            </a:r>
          </a:p>
          <a:p>
            <a:pPr marL="571500" indent="-571500">
              <a:buFont typeface="Arial" panose="020B0604020202020204" pitchFamily="34" charset="0"/>
              <a:buChar char="•"/>
            </a:pPr>
            <a:r>
              <a:rPr lang="en-US" sz="3600" dirty="0"/>
              <a:t>Spores</a:t>
            </a:r>
          </a:p>
        </p:txBody>
      </p:sp>
      <p:pic>
        <p:nvPicPr>
          <p:cNvPr id="5122" name="Picture 2"/>
          <p:cNvPicPr>
            <a:picLocks noChangeAspect="1" noChangeArrowheads="1"/>
          </p:cNvPicPr>
          <p:nvPr/>
        </p:nvPicPr>
        <p:blipFill>
          <a:blip r:embed="rId2"/>
          <a:srcRect/>
          <a:stretch>
            <a:fillRect/>
          </a:stretch>
        </p:blipFill>
        <p:spPr bwMode="auto">
          <a:xfrm>
            <a:off x="7010400" y="304800"/>
            <a:ext cx="5181600" cy="61722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12192000" cy="5693866"/>
          </a:xfrm>
          <a:prstGeom prst="rect">
            <a:avLst/>
          </a:prstGeom>
        </p:spPr>
        <p:txBody>
          <a:bodyPr wrap="square">
            <a:spAutoFit/>
          </a:bodyPr>
          <a:lstStyle/>
          <a:p>
            <a:endParaRPr lang="en-US" dirty="0"/>
          </a:p>
          <a:p>
            <a:r>
              <a:rPr lang="en-US" sz="4800" u="sng" dirty="0"/>
              <a:t>Cell Membrane</a:t>
            </a:r>
          </a:p>
          <a:p>
            <a:pPr marL="571500" indent="-571500">
              <a:buFont typeface="Arial" panose="020B0604020202020204" pitchFamily="34" charset="0"/>
              <a:buChar char="•"/>
            </a:pPr>
            <a:r>
              <a:rPr lang="en-US" sz="4000" dirty="0"/>
              <a:t>Bilayer Phospholipid</a:t>
            </a:r>
          </a:p>
          <a:p>
            <a:pPr marL="571500" indent="-571500">
              <a:buFont typeface="Arial" panose="020B0604020202020204" pitchFamily="34" charset="0"/>
              <a:buChar char="•"/>
            </a:pPr>
            <a:r>
              <a:rPr lang="en-US" sz="4000" dirty="0"/>
              <a:t>Water can penetrate</a:t>
            </a:r>
          </a:p>
          <a:p>
            <a:pPr marL="571500" indent="-571500">
              <a:buFont typeface="Arial" panose="020B0604020202020204" pitchFamily="34" charset="0"/>
              <a:buChar char="•"/>
            </a:pPr>
            <a:r>
              <a:rPr lang="en-US" sz="4000" dirty="0"/>
              <a:t>Flexible</a:t>
            </a:r>
          </a:p>
          <a:p>
            <a:pPr marL="571500" indent="-571500">
              <a:buFont typeface="Arial" panose="020B0604020202020204" pitchFamily="34" charset="0"/>
              <a:buChar char="•"/>
            </a:pPr>
            <a:r>
              <a:rPr lang="en-US" sz="4000" dirty="0"/>
              <a:t>Not strong, ruptures easily -Osmotic Pressure created by cytoplasm</a:t>
            </a:r>
          </a:p>
          <a:p>
            <a:pPr marL="571500" indent="-571500">
              <a:buFont typeface="Arial" panose="020B0604020202020204" pitchFamily="34" charset="0"/>
              <a:buChar char="•"/>
            </a:pPr>
            <a:r>
              <a:rPr lang="en-US" sz="4000" dirty="0"/>
              <a:t>No cell wall- either inhibition or lysozymes of tissue fluid etc.- </a:t>
            </a:r>
            <a:r>
              <a:rPr lang="en-US" sz="4000" dirty="0" err="1">
                <a:solidFill>
                  <a:srgbClr val="FF0000"/>
                </a:solidFill>
              </a:rPr>
              <a:t>Protoplst</a:t>
            </a:r>
            <a:r>
              <a:rPr lang="en-US" sz="4000" dirty="0">
                <a:solidFill>
                  <a:srgbClr val="FF0000"/>
                </a:solidFill>
              </a:rPr>
              <a:t> &amp; Spheroplast</a:t>
            </a:r>
          </a:p>
          <a:p>
            <a:pPr lvl="1"/>
            <a:endParaRPr lang="en-US" dirty="0"/>
          </a:p>
        </p:txBody>
      </p:sp>
    </p:spTree>
    <p:extLst>
      <p:ext uri="{BB962C8B-B14F-4D97-AF65-F5344CB8AC3E}">
        <p14:creationId xmlns:p14="http://schemas.microsoft.com/office/powerpoint/2010/main" xmlns="" val="3915580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304800" y="0"/>
            <a:ext cx="10871200" cy="6705600"/>
          </a:xfrm>
          <a:prstGeom prst="rect">
            <a:avLst/>
          </a:prstGeom>
          <a:noFill/>
          <a:ln w="9525">
            <a:noFill/>
            <a:miter lim="800000"/>
            <a:headEnd/>
            <a:tailEnd/>
          </a:ln>
          <a:effectLst/>
        </p:spPr>
      </p:pic>
    </p:spTree>
    <p:extLst>
      <p:ext uri="{BB962C8B-B14F-4D97-AF65-F5344CB8AC3E}">
        <p14:creationId xmlns:p14="http://schemas.microsoft.com/office/powerpoint/2010/main" xmlns="" val="626481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914400" y="152400"/>
            <a:ext cx="10261600" cy="6705599"/>
          </a:xfrm>
          <a:prstGeom prst="rect">
            <a:avLst/>
          </a:prstGeom>
          <a:noFill/>
          <a:ln w="9525">
            <a:noFill/>
            <a:miter lim="800000"/>
            <a:headEnd/>
            <a:tailEnd/>
          </a:ln>
          <a:effectLst/>
        </p:spPr>
      </p:pic>
    </p:spTree>
    <p:extLst>
      <p:ext uri="{BB962C8B-B14F-4D97-AF65-F5344CB8AC3E}">
        <p14:creationId xmlns:p14="http://schemas.microsoft.com/office/powerpoint/2010/main" xmlns="" val="776808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508000" y="76200"/>
            <a:ext cx="10363200" cy="6553200"/>
          </a:xfrm>
          <a:prstGeom prst="rect">
            <a:avLst/>
          </a:prstGeom>
          <a:noFill/>
          <a:ln w="9525">
            <a:noFill/>
            <a:miter lim="800000"/>
            <a:headEnd/>
            <a:tailEnd/>
          </a:ln>
          <a:effectLst/>
        </p:spPr>
      </p:pic>
    </p:spTree>
    <p:extLst>
      <p:ext uri="{BB962C8B-B14F-4D97-AF65-F5344CB8AC3E}">
        <p14:creationId xmlns:p14="http://schemas.microsoft.com/office/powerpoint/2010/main" xmlns="" val="2144498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017032"/>
          </a:xfrm>
          <a:prstGeom prst="rect">
            <a:avLst/>
          </a:prstGeom>
        </p:spPr>
        <p:txBody>
          <a:bodyPr wrap="square">
            <a:spAutoFit/>
          </a:bodyPr>
          <a:lstStyle/>
          <a:p>
            <a:pPr algn="ctr"/>
            <a:r>
              <a:rPr lang="en-US" sz="3500" u="sng" dirty="0"/>
              <a:t>CELL WALL </a:t>
            </a:r>
          </a:p>
          <a:p>
            <a:pPr marL="457200" indent="-457200">
              <a:buFont typeface="Arial" panose="020B0604020202020204" pitchFamily="34" charset="0"/>
              <a:buChar char="•"/>
            </a:pPr>
            <a:r>
              <a:rPr lang="es-ES" sz="3500" dirty="0" err="1"/>
              <a:t>Peptido‐glycan</a:t>
            </a:r>
            <a:r>
              <a:rPr lang="es-ES" sz="3500" dirty="0"/>
              <a:t> </a:t>
            </a:r>
            <a:r>
              <a:rPr lang="es-ES" sz="3500" dirty="0" err="1"/>
              <a:t>Polymer</a:t>
            </a:r>
            <a:r>
              <a:rPr lang="es-ES" sz="3500" dirty="0"/>
              <a:t> (amino </a:t>
            </a:r>
            <a:r>
              <a:rPr lang="es-ES" sz="3500" dirty="0" err="1"/>
              <a:t>acids</a:t>
            </a:r>
            <a:r>
              <a:rPr lang="es-ES" sz="3500" dirty="0"/>
              <a:t> + </a:t>
            </a:r>
            <a:r>
              <a:rPr lang="es-ES" sz="3500" dirty="0" err="1"/>
              <a:t>sugars</a:t>
            </a:r>
            <a:r>
              <a:rPr lang="es-ES" sz="3500" dirty="0"/>
              <a:t>)</a:t>
            </a:r>
          </a:p>
          <a:p>
            <a:pPr marL="457200" indent="-457200">
              <a:lnSpc>
                <a:spcPct val="150000"/>
              </a:lnSpc>
              <a:buFont typeface="Arial" panose="020B0604020202020204" pitchFamily="34" charset="0"/>
              <a:buChar char="•"/>
            </a:pPr>
            <a:r>
              <a:rPr lang="en-US" sz="3500" dirty="0"/>
              <a:t>Unique to bacteria</a:t>
            </a:r>
          </a:p>
          <a:p>
            <a:pPr marL="457200" indent="-457200">
              <a:lnSpc>
                <a:spcPct val="150000"/>
              </a:lnSpc>
              <a:buFont typeface="Arial" panose="020B0604020202020204" pitchFamily="34" charset="0"/>
              <a:buChar char="•"/>
            </a:pPr>
            <a:r>
              <a:rPr lang="en-US" sz="3500" dirty="0"/>
              <a:t>Sugars; NAG &amp; NAM - N‐acetylglucosamine &amp; N‐acetylmuramic acid</a:t>
            </a:r>
          </a:p>
          <a:p>
            <a:pPr marL="457200" indent="-457200">
              <a:lnSpc>
                <a:spcPct val="150000"/>
              </a:lnSpc>
              <a:buFont typeface="Arial" panose="020B0604020202020204" pitchFamily="34" charset="0"/>
              <a:buChar char="•"/>
            </a:pPr>
            <a:r>
              <a:rPr lang="en-US" sz="3500" dirty="0"/>
              <a:t>D form of Amino acids used not L form -Hard to break down D form</a:t>
            </a:r>
          </a:p>
          <a:p>
            <a:pPr marL="457200" indent="-457200">
              <a:lnSpc>
                <a:spcPct val="150000"/>
              </a:lnSpc>
              <a:buFont typeface="Arial" panose="020B0604020202020204" pitchFamily="34" charset="0"/>
              <a:buChar char="•"/>
            </a:pPr>
            <a:r>
              <a:rPr lang="pt-BR" sz="3500" dirty="0"/>
              <a:t>Amino acids cross link NAG &amp; NAM</a:t>
            </a:r>
          </a:p>
        </p:txBody>
      </p:sp>
    </p:spTree>
    <p:extLst>
      <p:ext uri="{BB962C8B-B14F-4D97-AF65-F5344CB8AC3E}">
        <p14:creationId xmlns:p14="http://schemas.microsoft.com/office/powerpoint/2010/main" xmlns="" val="3667520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914400" y="533400"/>
            <a:ext cx="10160000" cy="5562600"/>
          </a:xfrm>
          <a:prstGeom prst="rect">
            <a:avLst/>
          </a:prstGeom>
          <a:noFill/>
          <a:ln w="9525">
            <a:noFill/>
            <a:miter lim="800000"/>
            <a:headEnd/>
            <a:tailEnd/>
          </a:ln>
          <a:effectLst/>
        </p:spPr>
      </p:pic>
    </p:spTree>
    <p:extLst>
      <p:ext uri="{BB962C8B-B14F-4D97-AF65-F5344CB8AC3E}">
        <p14:creationId xmlns:p14="http://schemas.microsoft.com/office/powerpoint/2010/main" xmlns="" val="3325922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609600" y="381000"/>
            <a:ext cx="11176000" cy="5943600"/>
          </a:xfrm>
          <a:prstGeom prst="rect">
            <a:avLst/>
          </a:prstGeom>
          <a:noFill/>
          <a:ln w="9525">
            <a:noFill/>
            <a:miter lim="800000"/>
            <a:headEnd/>
            <a:tailEnd/>
          </a:ln>
          <a:effectLst/>
        </p:spPr>
      </p:pic>
    </p:spTree>
    <p:extLst>
      <p:ext uri="{BB962C8B-B14F-4D97-AF65-F5344CB8AC3E}">
        <p14:creationId xmlns:p14="http://schemas.microsoft.com/office/powerpoint/2010/main" xmlns="" val="4156026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94971" y="609603"/>
            <a:ext cx="9260115" cy="1103091"/>
          </a:xfrm>
        </p:spPr>
        <p:txBody>
          <a:bodyPr>
            <a:normAutofit/>
          </a:bodyPr>
          <a:lstStyle/>
          <a:p>
            <a:r>
              <a:rPr lang="en-US" b="1" dirty="0" smtClean="0">
                <a:solidFill>
                  <a:schemeClr val="tx1"/>
                </a:solidFill>
                <a:effectLst/>
                <a:latin typeface="Times New Roman" panose="02020603050405020304" pitchFamily="18" charset="0"/>
                <a:cs typeface="Times New Roman" panose="02020603050405020304" pitchFamily="18" charset="0"/>
              </a:rPr>
              <a:t>Specific learning Objectives </a:t>
            </a:r>
            <a:endParaRPr lang="en-US" sz="3100" b="1" dirty="0">
              <a:effectLst/>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972318145"/>
              </p:ext>
            </p:extLst>
          </p:nvPr>
        </p:nvGraphicFramePr>
        <p:xfrm>
          <a:off x="711201" y="2612570"/>
          <a:ext cx="10232570" cy="2272495"/>
        </p:xfrm>
        <a:graphic>
          <a:graphicData uri="http://schemas.openxmlformats.org/drawingml/2006/table">
            <a:tbl>
              <a:tblPr firstRow="1" bandRow="1">
                <a:tableStyleId>{5C22544A-7EE6-4342-B048-85BDC9FD1C3A}</a:tableStyleId>
              </a:tblPr>
              <a:tblGrid>
                <a:gridCol w="2700665">
                  <a:extLst>
                    <a:ext uri="{9D8B030D-6E8A-4147-A177-3AD203B41FA5}">
                      <a16:colId xmlns:a16="http://schemas.microsoft.com/office/drawing/2014/main" xmlns="" val="946123654"/>
                    </a:ext>
                  </a:extLst>
                </a:gridCol>
                <a:gridCol w="4459236">
                  <a:extLst>
                    <a:ext uri="{9D8B030D-6E8A-4147-A177-3AD203B41FA5}">
                      <a16:colId xmlns:a16="http://schemas.microsoft.com/office/drawing/2014/main" xmlns="" val="2411658997"/>
                    </a:ext>
                  </a:extLst>
                </a:gridCol>
                <a:gridCol w="3072669">
                  <a:extLst>
                    <a:ext uri="{9D8B030D-6E8A-4147-A177-3AD203B41FA5}">
                      <a16:colId xmlns:a16="http://schemas.microsoft.com/office/drawing/2014/main" xmlns="" val="3411213719"/>
                    </a:ext>
                  </a:extLst>
                </a:gridCol>
              </a:tblGrid>
              <a:tr h="454499">
                <a:tc>
                  <a:txBody>
                    <a:bodyPr/>
                    <a:lstStyle/>
                    <a:p>
                      <a:r>
                        <a:rPr lang="en-US" dirty="0" smtClean="0"/>
                        <a:t>Core areas* </a:t>
                      </a:r>
                      <a:endParaRPr lang="en-US" dirty="0"/>
                    </a:p>
                  </a:txBody>
                  <a:tcPr/>
                </a:tc>
                <a:tc>
                  <a:txBody>
                    <a:bodyPr/>
                    <a:lstStyle/>
                    <a:p>
                      <a:r>
                        <a:rPr lang="en-US" dirty="0" smtClean="0"/>
                        <a:t>Domain</a:t>
                      </a:r>
                      <a:r>
                        <a:rPr lang="en-US" baseline="0" dirty="0" smtClean="0"/>
                        <a:t> **</a:t>
                      </a:r>
                      <a:endParaRPr lang="en-US" dirty="0"/>
                    </a:p>
                  </a:txBody>
                  <a:tcPr/>
                </a:tc>
                <a:tc>
                  <a:txBody>
                    <a:bodyPr/>
                    <a:lstStyle/>
                    <a:p>
                      <a:r>
                        <a:rPr lang="en-US" dirty="0" smtClean="0"/>
                        <a:t>Category #</a:t>
                      </a:r>
                      <a:endParaRPr lang="en-US" dirty="0"/>
                    </a:p>
                  </a:txBody>
                  <a:tcPr/>
                </a:tc>
                <a:extLst>
                  <a:ext uri="{0D108BD9-81ED-4DB2-BD59-A6C34878D82A}">
                    <a16:rowId xmlns:a16="http://schemas.microsoft.com/office/drawing/2014/main" xmlns="" val="868424398"/>
                  </a:ext>
                </a:extLst>
              </a:tr>
              <a:tr h="454499">
                <a:tc>
                  <a:txBody>
                    <a:bodyPr/>
                    <a:lstStyle/>
                    <a:p>
                      <a:r>
                        <a:rPr lang="en-US" dirty="0" smtClean="0"/>
                        <a:t>Introduction</a:t>
                      </a:r>
                      <a:endParaRPr lang="en-US" dirty="0"/>
                    </a:p>
                  </a:txBody>
                  <a:tcPr/>
                </a:tc>
                <a:tc>
                  <a:txBody>
                    <a:bodyPr/>
                    <a:lstStyle/>
                    <a:p>
                      <a:r>
                        <a:rPr lang="en-US" dirty="0" smtClean="0"/>
                        <a:t>Affective</a:t>
                      </a:r>
                      <a:endParaRPr lang="en-US" dirty="0"/>
                    </a:p>
                  </a:txBody>
                  <a:tcPr/>
                </a:tc>
                <a:tc>
                  <a:txBody>
                    <a:bodyPr/>
                    <a:lstStyle/>
                    <a:p>
                      <a:r>
                        <a:rPr lang="en-US" dirty="0" smtClean="0"/>
                        <a:t>Nice</a:t>
                      </a:r>
                      <a:r>
                        <a:rPr lang="en-US" baseline="0" dirty="0" smtClean="0"/>
                        <a:t> to know</a:t>
                      </a:r>
                      <a:endParaRPr lang="en-US" dirty="0"/>
                    </a:p>
                  </a:txBody>
                  <a:tcPr/>
                </a:tc>
                <a:extLst>
                  <a:ext uri="{0D108BD9-81ED-4DB2-BD59-A6C34878D82A}">
                    <a16:rowId xmlns:a16="http://schemas.microsoft.com/office/drawing/2014/main" xmlns="" val="3586572506"/>
                  </a:ext>
                </a:extLst>
              </a:tr>
              <a:tr h="454499">
                <a:tc>
                  <a:txBody>
                    <a:bodyPr/>
                    <a:lstStyle/>
                    <a:p>
                      <a:r>
                        <a:rPr lang="en-US" dirty="0" smtClean="0"/>
                        <a:t>Morphology</a:t>
                      </a:r>
                      <a:endParaRPr lang="en-US" dirty="0"/>
                    </a:p>
                  </a:txBody>
                  <a:tcPr/>
                </a:tc>
                <a:tc>
                  <a:txBody>
                    <a:bodyPr/>
                    <a:lstStyle/>
                    <a:p>
                      <a:r>
                        <a:rPr lang="en-US" dirty="0" smtClean="0"/>
                        <a:t>Cognitive</a:t>
                      </a:r>
                      <a:endParaRPr lang="en-US" dirty="0"/>
                    </a:p>
                  </a:txBody>
                  <a:tcPr/>
                </a:tc>
                <a:tc>
                  <a:txBody>
                    <a:bodyPr/>
                    <a:lstStyle/>
                    <a:p>
                      <a:r>
                        <a:rPr lang="en-US" dirty="0" smtClean="0"/>
                        <a:t>Must know</a:t>
                      </a:r>
                      <a:endParaRPr lang="en-US" dirty="0"/>
                    </a:p>
                  </a:txBody>
                  <a:tcPr/>
                </a:tc>
                <a:extLst>
                  <a:ext uri="{0D108BD9-81ED-4DB2-BD59-A6C34878D82A}">
                    <a16:rowId xmlns:a16="http://schemas.microsoft.com/office/drawing/2014/main" xmlns="" val="2359924706"/>
                  </a:ext>
                </a:extLst>
              </a:tr>
              <a:tr h="454499">
                <a:tc>
                  <a:txBody>
                    <a:bodyPr/>
                    <a:lstStyle/>
                    <a:p>
                      <a:r>
                        <a:rPr lang="en-US" dirty="0" smtClean="0"/>
                        <a:t>Reproduction in Bacteria</a:t>
                      </a:r>
                      <a:endParaRPr lang="en-US" dirty="0"/>
                    </a:p>
                  </a:txBody>
                  <a:tcPr/>
                </a:tc>
                <a:tc>
                  <a:txBody>
                    <a:bodyPr/>
                    <a:lstStyle/>
                    <a:p>
                      <a:r>
                        <a:rPr lang="en-US" dirty="0" smtClean="0"/>
                        <a:t>Cognitive</a:t>
                      </a:r>
                      <a:endParaRPr lang="en-US" dirty="0"/>
                    </a:p>
                  </a:txBody>
                  <a:tcPr/>
                </a:tc>
                <a:tc>
                  <a:txBody>
                    <a:bodyPr/>
                    <a:lstStyle/>
                    <a:p>
                      <a:r>
                        <a:rPr lang="en-US" dirty="0" smtClean="0"/>
                        <a:t>Must know</a:t>
                      </a:r>
                      <a:endParaRPr lang="en-US" dirty="0"/>
                    </a:p>
                  </a:txBody>
                  <a:tcPr/>
                </a:tc>
                <a:extLst>
                  <a:ext uri="{0D108BD9-81ED-4DB2-BD59-A6C34878D82A}">
                    <a16:rowId xmlns:a16="http://schemas.microsoft.com/office/drawing/2014/main" xmlns="" val="2577297493"/>
                  </a:ext>
                </a:extLst>
              </a:tr>
              <a:tr h="454499">
                <a:tc>
                  <a:txBody>
                    <a:bodyPr/>
                    <a:lstStyle/>
                    <a:p>
                      <a:r>
                        <a:rPr lang="en-US" dirty="0" smtClean="0"/>
                        <a:t>Bacterial Growth Curve</a:t>
                      </a:r>
                      <a:endParaRPr lang="en-US" dirty="0"/>
                    </a:p>
                  </a:txBody>
                  <a:tcPr/>
                </a:tc>
                <a:tc>
                  <a:txBody>
                    <a:bodyPr/>
                    <a:lstStyle/>
                    <a:p>
                      <a:r>
                        <a:rPr lang="en-US" dirty="0" smtClean="0"/>
                        <a:t>Cognitive</a:t>
                      </a:r>
                      <a:endParaRPr lang="en-US" dirty="0"/>
                    </a:p>
                  </a:txBody>
                  <a:tcPr/>
                </a:tc>
                <a:tc>
                  <a:txBody>
                    <a:bodyPr/>
                    <a:lstStyle/>
                    <a:p>
                      <a:r>
                        <a:rPr lang="en-US" dirty="0" smtClean="0"/>
                        <a:t>Must know</a:t>
                      </a:r>
                      <a:endParaRPr lang="en-US" dirty="0"/>
                    </a:p>
                  </a:txBody>
                  <a:tcPr/>
                </a:tc>
              </a:tr>
            </a:tbl>
          </a:graphicData>
        </a:graphic>
      </p:graphicFrame>
      <p:sp>
        <p:nvSpPr>
          <p:cNvPr id="4" name="Rectangle 3"/>
          <p:cNvSpPr/>
          <p:nvPr/>
        </p:nvSpPr>
        <p:spPr>
          <a:xfrm>
            <a:off x="1175656" y="1878767"/>
            <a:ext cx="9797143" cy="52322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At the end of this presentation the learner is expected to know </a:t>
            </a:r>
            <a:r>
              <a:rPr lang="en-US" sz="2800" b="1" dirty="0" smtClean="0">
                <a:latin typeface="Times New Roman" panose="02020603050405020304" pitchFamily="18" charset="0"/>
                <a:cs typeface="Times New Roman" panose="02020603050405020304" pitchFamily="18" charset="0"/>
              </a:rPr>
              <a:t>;</a:t>
            </a:r>
            <a:endParaRPr lang="en-US" sz="2800" dirty="0"/>
          </a:p>
        </p:txBody>
      </p:sp>
      <p:sp>
        <p:nvSpPr>
          <p:cNvPr id="5" name="Slide Number Placeholder 4"/>
          <p:cNvSpPr>
            <a:spLocks noGrp="1"/>
          </p:cNvSpPr>
          <p:nvPr>
            <p:ph type="sldNum" sz="quarter" idx="12"/>
          </p:nvPr>
        </p:nvSpPr>
        <p:spPr/>
        <p:txBody>
          <a:bodyPr/>
          <a:lstStyle/>
          <a:p>
            <a:fld id="{72795863-2509-495E-A4D3-2D1EB08AA326}" type="slidenum">
              <a:rPr lang="en-US" smtClean="0"/>
              <a:pPr/>
              <a:t>2</a:t>
            </a:fld>
            <a:endParaRPr lang="en-US"/>
          </a:p>
        </p:txBody>
      </p:sp>
    </p:spTree>
    <p:extLst>
      <p:ext uri="{BB962C8B-B14F-4D97-AF65-F5344CB8AC3E}">
        <p14:creationId xmlns:p14="http://schemas.microsoft.com/office/powerpoint/2010/main" xmlns="" val="3994717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1219200" y="533400"/>
            <a:ext cx="9855200" cy="5638800"/>
          </a:xfrm>
          <a:prstGeom prst="rect">
            <a:avLst/>
          </a:prstGeom>
          <a:noFill/>
          <a:ln w="9525">
            <a:noFill/>
            <a:miter lim="800000"/>
            <a:headEnd/>
            <a:tailEnd/>
          </a:ln>
          <a:effectLst/>
        </p:spPr>
      </p:pic>
    </p:spTree>
    <p:extLst>
      <p:ext uri="{BB962C8B-B14F-4D97-AF65-F5344CB8AC3E}">
        <p14:creationId xmlns:p14="http://schemas.microsoft.com/office/powerpoint/2010/main" xmlns="" val="517218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914400" y="762000"/>
            <a:ext cx="10464800" cy="5105400"/>
          </a:xfrm>
          <a:prstGeom prst="rect">
            <a:avLst/>
          </a:prstGeom>
          <a:noFill/>
          <a:ln w="9525">
            <a:noFill/>
            <a:miter lim="800000"/>
            <a:headEnd/>
            <a:tailEnd/>
          </a:ln>
          <a:effectLst/>
        </p:spPr>
      </p:pic>
    </p:spTree>
    <p:extLst>
      <p:ext uri="{BB962C8B-B14F-4D97-AF65-F5344CB8AC3E}">
        <p14:creationId xmlns:p14="http://schemas.microsoft.com/office/powerpoint/2010/main" xmlns="" val="2365217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152400"/>
            <a:ext cx="11988800" cy="6124754"/>
          </a:xfrm>
          <a:prstGeom prst="rect">
            <a:avLst/>
          </a:prstGeom>
        </p:spPr>
        <p:txBody>
          <a:bodyPr wrap="square">
            <a:spAutoFit/>
          </a:bodyPr>
          <a:lstStyle/>
          <a:p>
            <a:r>
              <a:rPr lang="en-US" sz="3600" u="sng" dirty="0"/>
              <a:t>FUNCTIONS OF CELL WALL</a:t>
            </a:r>
          </a:p>
          <a:p>
            <a:pPr marL="571500" indent="-571500">
              <a:buFont typeface="Arial" panose="020B0604020202020204" pitchFamily="34" charset="0"/>
              <a:buChar char="•"/>
            </a:pPr>
            <a:r>
              <a:rPr lang="en-US" sz="4000" dirty="0"/>
              <a:t>Determines shape of bacteria</a:t>
            </a:r>
          </a:p>
          <a:p>
            <a:pPr marL="571500" indent="-571500">
              <a:buFont typeface="Arial" panose="020B0604020202020204" pitchFamily="34" charset="0"/>
              <a:buChar char="•"/>
            </a:pPr>
            <a:r>
              <a:rPr lang="en-US" sz="4000" dirty="0"/>
              <a:t>Strength prevents osmotic rupture</a:t>
            </a:r>
          </a:p>
          <a:p>
            <a:pPr marL="571500" indent="-571500">
              <a:buFont typeface="Arial" panose="020B0604020202020204" pitchFamily="34" charset="0"/>
              <a:buChar char="•"/>
            </a:pPr>
            <a:r>
              <a:rPr lang="en-US" sz="4000" dirty="0"/>
              <a:t>20‐40% of bacteria</a:t>
            </a:r>
          </a:p>
          <a:p>
            <a:pPr marL="571500" indent="-571500">
              <a:buFont typeface="Arial" panose="020B0604020202020204" pitchFamily="34" charset="0"/>
              <a:buChar char="•"/>
            </a:pPr>
            <a:r>
              <a:rPr lang="en-US" sz="4000" dirty="0"/>
              <a:t>Some antibiotics effect directly    Penicillin</a:t>
            </a:r>
          </a:p>
          <a:p>
            <a:pPr marL="571500" indent="-571500">
              <a:buFont typeface="Arial" panose="020B0604020202020204" pitchFamily="34" charset="0"/>
              <a:buChar char="•"/>
            </a:pPr>
            <a:r>
              <a:rPr lang="en-US" sz="4000" dirty="0"/>
              <a:t>Mucopeptide – target sites for antibiotics lysozymes &amp; bacteriophages</a:t>
            </a:r>
          </a:p>
          <a:p>
            <a:pPr marL="571500" indent="-571500">
              <a:buFont typeface="Arial" panose="020B0604020202020204" pitchFamily="34" charset="0"/>
              <a:buChar char="•"/>
            </a:pPr>
            <a:r>
              <a:rPr lang="en-US" sz="4000" dirty="0"/>
              <a:t>Protects internal structure</a:t>
            </a:r>
          </a:p>
          <a:p>
            <a:endParaRPr lang="en-US" sz="3600" dirty="0"/>
          </a:p>
          <a:p>
            <a:pPr lvl="1"/>
            <a:endParaRPr lang="en-US" sz="4000" dirty="0"/>
          </a:p>
        </p:txBody>
      </p:sp>
    </p:spTree>
    <p:extLst>
      <p:ext uri="{BB962C8B-B14F-4D97-AF65-F5344CB8AC3E}">
        <p14:creationId xmlns:p14="http://schemas.microsoft.com/office/powerpoint/2010/main" xmlns="" val="2771417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877" y="152400"/>
            <a:ext cx="10730523" cy="685800"/>
          </a:xfrm>
        </p:spPr>
        <p:txBody>
          <a:bodyPr>
            <a:noAutofit/>
          </a:bodyPr>
          <a:lstStyle/>
          <a:p>
            <a:r>
              <a:rPr lang="en-US" sz="4400" dirty="0">
                <a:solidFill>
                  <a:schemeClr val="tx1"/>
                </a:solidFill>
              </a:rPr>
              <a:t>FUNCTIONS OF CELL WALL</a:t>
            </a:r>
          </a:p>
        </p:txBody>
      </p:sp>
      <p:sp>
        <p:nvSpPr>
          <p:cNvPr id="3" name="Content Placeholder 2"/>
          <p:cNvSpPr>
            <a:spLocks noGrp="1"/>
          </p:cNvSpPr>
          <p:nvPr>
            <p:ph idx="1"/>
          </p:nvPr>
        </p:nvSpPr>
        <p:spPr>
          <a:xfrm>
            <a:off x="812798" y="1295400"/>
            <a:ext cx="11176001" cy="5410200"/>
          </a:xfrm>
        </p:spPr>
        <p:txBody>
          <a:bodyPr>
            <a:noAutofit/>
          </a:bodyPr>
          <a:lstStyle/>
          <a:p>
            <a:r>
              <a:rPr lang="en-US" sz="3200" dirty="0">
                <a:solidFill>
                  <a:schemeClr val="tx1"/>
                </a:solidFill>
              </a:rPr>
              <a:t>Protection of internal structure</a:t>
            </a:r>
          </a:p>
          <a:p>
            <a:r>
              <a:rPr lang="en-US" sz="3200" dirty="0">
                <a:solidFill>
                  <a:schemeClr val="tx1"/>
                </a:solidFill>
              </a:rPr>
              <a:t>Gives rigidity &amp; ductility</a:t>
            </a:r>
          </a:p>
          <a:p>
            <a:r>
              <a:rPr lang="en-US" sz="3200" dirty="0">
                <a:solidFill>
                  <a:schemeClr val="tx1"/>
                </a:solidFill>
              </a:rPr>
              <a:t>Helps in cell division</a:t>
            </a:r>
          </a:p>
          <a:p>
            <a:r>
              <a:rPr lang="en-US" sz="3200" dirty="0">
                <a:solidFill>
                  <a:schemeClr val="tx1"/>
                </a:solidFill>
              </a:rPr>
              <a:t>Resistant to harmful effects of environment</a:t>
            </a:r>
          </a:p>
          <a:p>
            <a:r>
              <a:rPr lang="en-US" sz="3200" dirty="0">
                <a:solidFill>
                  <a:schemeClr val="tx1"/>
                </a:solidFill>
              </a:rPr>
              <a:t>Provides attachment to complement</a:t>
            </a:r>
          </a:p>
          <a:p>
            <a:r>
              <a:rPr lang="en-US" sz="3200" dirty="0">
                <a:solidFill>
                  <a:schemeClr val="tx1"/>
                </a:solidFill>
              </a:rPr>
              <a:t>Can be demonstrated by osmosis, microdissection, electron microscopy &amp; also serology</a:t>
            </a:r>
          </a:p>
          <a:p>
            <a:endParaRPr lang="en-US" sz="3200" dirty="0">
              <a:solidFill>
                <a:schemeClr val="tx1"/>
              </a:solidFill>
            </a:endParaRPr>
          </a:p>
        </p:txBody>
      </p:sp>
    </p:spTree>
    <p:extLst>
      <p:ext uri="{BB962C8B-B14F-4D97-AF65-F5344CB8AC3E}">
        <p14:creationId xmlns:p14="http://schemas.microsoft.com/office/powerpoint/2010/main" xmlns="" val="689669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3" y="685801"/>
            <a:ext cx="5995963" cy="3908762"/>
          </a:xfrm>
          <a:prstGeom prst="rect">
            <a:avLst/>
          </a:prstGeom>
        </p:spPr>
        <p:txBody>
          <a:bodyPr wrap="square">
            <a:spAutoFit/>
          </a:bodyPr>
          <a:lstStyle/>
          <a:p>
            <a:endParaRPr lang="en-US" sz="1600" dirty="0"/>
          </a:p>
          <a:p>
            <a:r>
              <a:rPr lang="en-US" sz="4000" u="sng" dirty="0" err="1"/>
              <a:t>Teichoic</a:t>
            </a:r>
            <a:r>
              <a:rPr lang="en-US" sz="4000" u="sng" dirty="0"/>
              <a:t> Acids</a:t>
            </a:r>
          </a:p>
          <a:p>
            <a:pPr marL="457200" indent="-457200">
              <a:buFont typeface="Arial" panose="020B0604020202020204" pitchFamily="34" charset="0"/>
              <a:buChar char="•"/>
            </a:pPr>
            <a:r>
              <a:rPr lang="en-US" sz="3200" dirty="0"/>
              <a:t>Gram positive only</a:t>
            </a:r>
          </a:p>
          <a:p>
            <a:pPr marL="457200" indent="-457200">
              <a:buFont typeface="Arial" panose="020B0604020202020204" pitchFamily="34" charset="0"/>
              <a:buChar char="•"/>
            </a:pPr>
            <a:r>
              <a:rPr lang="en-US" sz="3200" dirty="0"/>
              <a:t>Glycerol, Phosphates &amp; </a:t>
            </a:r>
            <a:r>
              <a:rPr lang="en-US" sz="3200" dirty="0" err="1"/>
              <a:t>Ribitol</a:t>
            </a:r>
            <a:endParaRPr lang="en-US" sz="3200" dirty="0"/>
          </a:p>
          <a:p>
            <a:pPr marL="457200" indent="-457200">
              <a:buFont typeface="Arial" panose="020B0604020202020204" pitchFamily="34" charset="0"/>
              <a:buChar char="•"/>
            </a:pPr>
            <a:r>
              <a:rPr lang="en-US" sz="3200" dirty="0"/>
              <a:t>Attachment for Phages</a:t>
            </a:r>
          </a:p>
          <a:p>
            <a:pPr marL="457200" indent="-457200">
              <a:buFont typeface="Arial" panose="020B0604020202020204" pitchFamily="34" charset="0"/>
              <a:buChar char="•"/>
            </a:pPr>
            <a:r>
              <a:rPr lang="en-US" sz="3200" dirty="0"/>
              <a:t>Exotoxin‐excreted into environment</a:t>
            </a:r>
          </a:p>
          <a:p>
            <a:endParaRPr lang="en-US" sz="3200" dirty="0"/>
          </a:p>
        </p:txBody>
      </p:sp>
      <p:pic>
        <p:nvPicPr>
          <p:cNvPr id="18434" name="Picture 2"/>
          <p:cNvPicPr>
            <a:picLocks noChangeAspect="1" noChangeArrowheads="1"/>
          </p:cNvPicPr>
          <p:nvPr/>
        </p:nvPicPr>
        <p:blipFill>
          <a:blip r:embed="rId2"/>
          <a:srcRect/>
          <a:stretch>
            <a:fillRect/>
          </a:stretch>
        </p:blipFill>
        <p:spPr bwMode="auto">
          <a:xfrm>
            <a:off x="6096000" y="429064"/>
            <a:ext cx="5791200" cy="6096000"/>
          </a:xfrm>
          <a:prstGeom prst="rect">
            <a:avLst/>
          </a:prstGeom>
          <a:noFill/>
          <a:ln w="9525">
            <a:noFill/>
            <a:miter lim="800000"/>
            <a:headEnd/>
            <a:tailEnd/>
          </a:ln>
          <a:effectLst/>
        </p:spPr>
      </p:pic>
    </p:spTree>
    <p:extLst>
      <p:ext uri="{BB962C8B-B14F-4D97-AF65-F5344CB8AC3E}">
        <p14:creationId xmlns:p14="http://schemas.microsoft.com/office/powerpoint/2010/main" xmlns="" val="2055331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2953" y="457200"/>
            <a:ext cx="11785600" cy="5078313"/>
          </a:xfrm>
          <a:prstGeom prst="rect">
            <a:avLst/>
          </a:prstGeom>
        </p:spPr>
        <p:txBody>
          <a:bodyPr wrap="square">
            <a:spAutoFit/>
          </a:bodyPr>
          <a:lstStyle/>
          <a:p>
            <a:r>
              <a:rPr lang="en-US" sz="3600" u="sng" dirty="0" err="1"/>
              <a:t>Lipopolysaccharide</a:t>
            </a:r>
            <a:r>
              <a:rPr lang="en-US" sz="3600" u="sng" dirty="0"/>
              <a:t> (LPS)</a:t>
            </a:r>
          </a:p>
          <a:p>
            <a:pPr marL="457200" indent="-457200">
              <a:buFont typeface="Arial" panose="020B0604020202020204" pitchFamily="34" charset="0"/>
              <a:buChar char="•"/>
            </a:pPr>
            <a:r>
              <a:rPr lang="en-US" sz="2800" dirty="0"/>
              <a:t>Present only in Gram negative bacteria</a:t>
            </a:r>
          </a:p>
          <a:p>
            <a:pPr marL="457200" indent="-457200">
              <a:buFont typeface="Arial" panose="020B0604020202020204" pitchFamily="34" charset="0"/>
              <a:buChar char="•"/>
            </a:pPr>
            <a:r>
              <a:rPr lang="en-US" sz="3200" dirty="0"/>
              <a:t>Endotoxin or Pyrogen - </a:t>
            </a:r>
            <a:r>
              <a:rPr lang="en-US" sz="2800" dirty="0"/>
              <a:t>Fever causing</a:t>
            </a:r>
          </a:p>
          <a:p>
            <a:pPr lvl="1"/>
            <a:r>
              <a:rPr lang="en-US" sz="3200" dirty="0"/>
              <a:t>- Endo‐part of bacteria</a:t>
            </a:r>
          </a:p>
          <a:p>
            <a:pPr lvl="1"/>
            <a:endParaRPr lang="en-US" sz="3200" dirty="0"/>
          </a:p>
          <a:p>
            <a:pPr marL="571500" indent="-571500">
              <a:buFont typeface="Arial" panose="020B0604020202020204" pitchFamily="34" charset="0"/>
              <a:buChar char="•"/>
            </a:pPr>
            <a:r>
              <a:rPr lang="en-US" sz="3600" dirty="0"/>
              <a:t>Structure- </a:t>
            </a:r>
            <a:r>
              <a:rPr lang="en-US" sz="3200" dirty="0"/>
              <a:t>Lipid A</a:t>
            </a:r>
          </a:p>
          <a:p>
            <a:pPr lvl="1"/>
            <a:r>
              <a:rPr lang="en-US" sz="3200" dirty="0"/>
              <a:t>Polysaccharide O Antigen of E. coli, Salmonella</a:t>
            </a:r>
          </a:p>
          <a:p>
            <a:pPr lvl="1"/>
            <a:endParaRPr lang="en-US" sz="3200" dirty="0"/>
          </a:p>
          <a:p>
            <a:pPr marL="457200" indent="-457200">
              <a:buFont typeface="Arial" panose="020B0604020202020204" pitchFamily="34" charset="0"/>
              <a:buChar char="•"/>
            </a:pPr>
            <a:r>
              <a:rPr lang="en-US" sz="3200" dirty="0"/>
              <a:t>Alcohol/Acetone removes the LPS layer</a:t>
            </a:r>
          </a:p>
          <a:p>
            <a:endParaRPr lang="en-US" sz="3200" dirty="0"/>
          </a:p>
        </p:txBody>
      </p:sp>
    </p:spTree>
    <p:extLst>
      <p:ext uri="{BB962C8B-B14F-4D97-AF65-F5344CB8AC3E}">
        <p14:creationId xmlns:p14="http://schemas.microsoft.com/office/powerpoint/2010/main" xmlns="" val="2418559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11582400" cy="5970865"/>
          </a:xfrm>
          <a:prstGeom prst="rect">
            <a:avLst/>
          </a:prstGeom>
        </p:spPr>
        <p:txBody>
          <a:bodyPr wrap="square">
            <a:spAutoFit/>
          </a:bodyPr>
          <a:lstStyle/>
          <a:p>
            <a:r>
              <a:rPr lang="en-US" sz="4000" u="sng" dirty="0"/>
              <a:t>LPS </a:t>
            </a:r>
          </a:p>
          <a:p>
            <a:r>
              <a:rPr lang="en-US" sz="3600" dirty="0"/>
              <a:t>Functions - </a:t>
            </a:r>
            <a:r>
              <a:rPr lang="en-US" sz="3200" dirty="0"/>
              <a:t>Toxic; kills mice, pigs, humans Gram negative septicemia; death due to LPS</a:t>
            </a:r>
          </a:p>
          <a:p>
            <a:endParaRPr lang="en-US" sz="3200" dirty="0"/>
          </a:p>
          <a:p>
            <a:r>
              <a:rPr lang="en-US" sz="3200" dirty="0"/>
              <a:t>Pyrogen; causes fever - DPT vaccination always causes fevers</a:t>
            </a:r>
          </a:p>
          <a:p>
            <a:pPr lvl="1"/>
            <a:endParaRPr lang="en-US" sz="3200" dirty="0"/>
          </a:p>
          <a:p>
            <a:r>
              <a:rPr lang="en-US" sz="3200" dirty="0"/>
              <a:t>Adjuvant; stimulates immunity</a:t>
            </a:r>
          </a:p>
          <a:p>
            <a:endParaRPr lang="en-US" sz="3200" dirty="0"/>
          </a:p>
          <a:p>
            <a:r>
              <a:rPr lang="en-US" sz="3200" dirty="0"/>
              <a:t>Heat Resistant; hard to remove</a:t>
            </a:r>
          </a:p>
          <a:p>
            <a:endParaRPr lang="en-US" sz="3200" dirty="0"/>
          </a:p>
          <a:p>
            <a:r>
              <a:rPr lang="en-US" sz="3200" dirty="0"/>
              <a:t>Detection - Amoebocytes Lyse in presence of LPS.</a:t>
            </a:r>
          </a:p>
          <a:p>
            <a:endParaRPr lang="en-US" dirty="0"/>
          </a:p>
        </p:txBody>
      </p:sp>
    </p:spTree>
    <p:extLst>
      <p:ext uri="{BB962C8B-B14F-4D97-AF65-F5344CB8AC3E}">
        <p14:creationId xmlns:p14="http://schemas.microsoft.com/office/powerpoint/2010/main" xmlns="" val="1568297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609600" y="381000"/>
            <a:ext cx="10871200" cy="5867400"/>
          </a:xfrm>
          <a:prstGeom prst="rect">
            <a:avLst/>
          </a:prstGeom>
          <a:noFill/>
          <a:ln w="9525">
            <a:noFill/>
            <a:miter lim="800000"/>
            <a:headEnd/>
            <a:tailEnd/>
          </a:ln>
          <a:effectLst/>
        </p:spPr>
      </p:pic>
    </p:spTree>
    <p:extLst>
      <p:ext uri="{BB962C8B-B14F-4D97-AF65-F5344CB8AC3E}">
        <p14:creationId xmlns:p14="http://schemas.microsoft.com/office/powerpoint/2010/main" xmlns="" val="1550446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D4F079-3A7E-47F4-B108-A7B8EB2C0B24}"/>
              </a:ext>
            </a:extLst>
          </p:cNvPr>
          <p:cNvSpPr>
            <a:spLocks noGrp="1"/>
          </p:cNvSpPr>
          <p:nvPr>
            <p:ph type="title"/>
          </p:nvPr>
        </p:nvSpPr>
        <p:spPr>
          <a:xfrm>
            <a:off x="3697122" y="294543"/>
            <a:ext cx="8463617" cy="461963"/>
          </a:xfrm>
        </p:spPr>
        <p:txBody>
          <a:bodyPr/>
          <a:lstStyle/>
          <a:p>
            <a:pPr eaLnBrk="1" hangingPunct="1">
              <a:defRPr/>
            </a:pPr>
            <a:r>
              <a:rPr lang="en-US" sz="2400" dirty="0"/>
              <a:t>Difference in Cell Wall</a:t>
            </a:r>
            <a:endParaRPr lang="en-IN" sz="2400" dirty="0"/>
          </a:p>
        </p:txBody>
      </p:sp>
      <p:sp>
        <p:nvSpPr>
          <p:cNvPr id="21507" name="Text Placeholder 2">
            <a:extLst>
              <a:ext uri="{FF2B5EF4-FFF2-40B4-BE49-F238E27FC236}">
                <a16:creationId xmlns:a16="http://schemas.microsoft.com/office/drawing/2014/main" xmlns="" id="{E5811336-D084-4B3F-9AEC-92DFD1593FE6}"/>
              </a:ext>
            </a:extLst>
          </p:cNvPr>
          <p:cNvSpPr>
            <a:spLocks noGrp="1" noChangeArrowheads="1"/>
          </p:cNvSpPr>
          <p:nvPr>
            <p:ph type="body" idx="1"/>
          </p:nvPr>
        </p:nvSpPr>
        <p:spPr>
          <a:xfrm>
            <a:off x="609600" y="1214439"/>
            <a:ext cx="5386917" cy="357187"/>
          </a:xfrm>
        </p:spPr>
        <p:txBody>
          <a:bodyPr>
            <a:normAutofit fontScale="92500" lnSpcReduction="20000"/>
          </a:bodyPr>
          <a:lstStyle/>
          <a:p>
            <a:pPr algn="ctr" eaLnBrk="1" hangingPunct="1"/>
            <a:r>
              <a:rPr lang="en-US" altLang="en-US" b="1" u="sng" dirty="0">
                <a:solidFill>
                  <a:schemeClr val="tx1"/>
                </a:solidFill>
              </a:rPr>
              <a:t>Gram positive</a:t>
            </a:r>
            <a:endParaRPr lang="en-IN" altLang="en-US" b="1" u="sng" dirty="0">
              <a:solidFill>
                <a:schemeClr val="tx1"/>
              </a:solidFill>
            </a:endParaRPr>
          </a:p>
        </p:txBody>
      </p:sp>
      <p:sp>
        <p:nvSpPr>
          <p:cNvPr id="21508" name="Text Placeholder 4">
            <a:extLst>
              <a:ext uri="{FF2B5EF4-FFF2-40B4-BE49-F238E27FC236}">
                <a16:creationId xmlns:a16="http://schemas.microsoft.com/office/drawing/2014/main" xmlns="" id="{6ED4567A-1DC2-4AFE-B135-30C68892B7E7}"/>
              </a:ext>
            </a:extLst>
          </p:cNvPr>
          <p:cNvSpPr>
            <a:spLocks noGrp="1" noChangeArrowheads="1"/>
          </p:cNvSpPr>
          <p:nvPr>
            <p:ph type="body" sz="half" idx="3"/>
          </p:nvPr>
        </p:nvSpPr>
        <p:spPr>
          <a:xfrm>
            <a:off x="6193368" y="1071563"/>
            <a:ext cx="5389033" cy="571500"/>
          </a:xfrm>
        </p:spPr>
        <p:txBody>
          <a:bodyPr/>
          <a:lstStyle/>
          <a:p>
            <a:pPr algn="ctr" eaLnBrk="1" hangingPunct="1"/>
            <a:r>
              <a:rPr lang="en-US" altLang="en-US" b="1" u="sng" dirty="0">
                <a:solidFill>
                  <a:schemeClr val="tx1"/>
                </a:solidFill>
              </a:rPr>
              <a:t>Gram negative</a:t>
            </a:r>
            <a:endParaRPr lang="en-IN" altLang="en-US" b="1" u="sng" dirty="0">
              <a:solidFill>
                <a:schemeClr val="tx1"/>
              </a:solidFill>
            </a:endParaRPr>
          </a:p>
        </p:txBody>
      </p:sp>
      <p:sp>
        <p:nvSpPr>
          <p:cNvPr id="21509" name="Content Placeholder 3">
            <a:extLst>
              <a:ext uri="{FF2B5EF4-FFF2-40B4-BE49-F238E27FC236}">
                <a16:creationId xmlns:a16="http://schemas.microsoft.com/office/drawing/2014/main" xmlns="" id="{AC52C88F-8997-4A84-94E2-E18E9CFB417C}"/>
              </a:ext>
            </a:extLst>
          </p:cNvPr>
          <p:cNvSpPr>
            <a:spLocks noGrp="1" noChangeArrowheads="1"/>
          </p:cNvSpPr>
          <p:nvPr>
            <p:ph sz="quarter" idx="2"/>
          </p:nvPr>
        </p:nvSpPr>
        <p:spPr>
          <a:xfrm>
            <a:off x="609600" y="1643063"/>
            <a:ext cx="5386917" cy="4857750"/>
          </a:xfrm>
        </p:spPr>
        <p:txBody>
          <a:bodyPr>
            <a:normAutofit/>
          </a:bodyPr>
          <a:lstStyle/>
          <a:p>
            <a:pPr eaLnBrk="1" hangingPunct="1"/>
            <a:r>
              <a:rPr lang="en-US" altLang="en-US" sz="2400" b="1" dirty="0">
                <a:solidFill>
                  <a:srgbClr val="FF0000"/>
                </a:solidFill>
              </a:rPr>
              <a:t>Thick</a:t>
            </a:r>
            <a:r>
              <a:rPr lang="en-US" altLang="en-US" sz="2400" b="1" dirty="0">
                <a:solidFill>
                  <a:srgbClr val="0000FF"/>
                </a:solidFill>
              </a:rPr>
              <a:t> peptidoglycan </a:t>
            </a:r>
            <a:r>
              <a:rPr lang="en-US" altLang="en-US" sz="2400" b="1" dirty="0"/>
              <a:t>layer</a:t>
            </a:r>
          </a:p>
          <a:p>
            <a:pPr eaLnBrk="1" hangingPunct="1"/>
            <a:r>
              <a:rPr lang="en-US" altLang="en-US" sz="2400" b="1" dirty="0">
                <a:solidFill>
                  <a:srgbClr val="0000FF"/>
                </a:solidFill>
              </a:rPr>
              <a:t>Mucopeptide</a:t>
            </a:r>
            <a:r>
              <a:rPr lang="en-US" altLang="en-US" sz="3600" b="1" dirty="0"/>
              <a:t>-</a:t>
            </a:r>
            <a:r>
              <a:rPr lang="en-US" altLang="en-US" sz="2400" b="1" dirty="0"/>
              <a:t> </a:t>
            </a:r>
            <a:r>
              <a:rPr lang="en-US" altLang="en-US" sz="2400" b="1" dirty="0">
                <a:solidFill>
                  <a:srgbClr val="FF0000"/>
                </a:solidFill>
              </a:rPr>
              <a:t>80%</a:t>
            </a:r>
          </a:p>
          <a:p>
            <a:pPr eaLnBrk="1" hangingPunct="1"/>
            <a:r>
              <a:rPr lang="en-US" altLang="en-US" sz="2400" b="1" dirty="0">
                <a:solidFill>
                  <a:srgbClr val="0000FF"/>
                </a:solidFill>
              </a:rPr>
              <a:t>Teichoic acid </a:t>
            </a:r>
            <a:r>
              <a:rPr lang="en-US" altLang="en-US" sz="2400" b="1" dirty="0">
                <a:solidFill>
                  <a:srgbClr val="FF0000"/>
                </a:solidFill>
              </a:rPr>
              <a:t>present</a:t>
            </a:r>
            <a:r>
              <a:rPr lang="en-US" altLang="en-US" sz="2400" b="1" dirty="0"/>
              <a:t>  making cell wall more acidic</a:t>
            </a:r>
          </a:p>
          <a:p>
            <a:pPr eaLnBrk="1" hangingPunct="1"/>
            <a:r>
              <a:rPr lang="en-US" altLang="en-US" sz="2400" b="1" dirty="0">
                <a:solidFill>
                  <a:srgbClr val="0000FF"/>
                </a:solidFill>
              </a:rPr>
              <a:t>Lipopolysaccharide </a:t>
            </a:r>
            <a:r>
              <a:rPr lang="en-US" altLang="en-US" sz="2400" b="1" dirty="0"/>
              <a:t> membrane that is  soluble in solvent like acetone and alcohol is </a:t>
            </a:r>
            <a:r>
              <a:rPr lang="en-US" altLang="en-US" sz="2400" b="1" dirty="0">
                <a:solidFill>
                  <a:srgbClr val="FF0000"/>
                </a:solidFill>
              </a:rPr>
              <a:t>absent</a:t>
            </a:r>
          </a:p>
          <a:p>
            <a:pPr eaLnBrk="1" hangingPunct="1"/>
            <a:r>
              <a:rPr lang="en-US" altLang="en-US" sz="2400" b="1" dirty="0">
                <a:solidFill>
                  <a:srgbClr val="0000FF"/>
                </a:solidFill>
              </a:rPr>
              <a:t>Outer membrane having proteins </a:t>
            </a:r>
            <a:r>
              <a:rPr lang="en-US" altLang="en-US" sz="2400" b="1" dirty="0"/>
              <a:t>(OMP)and </a:t>
            </a:r>
            <a:r>
              <a:rPr lang="en-US" altLang="en-US" sz="2400" b="1" dirty="0">
                <a:solidFill>
                  <a:srgbClr val="0000FF"/>
                </a:solidFill>
              </a:rPr>
              <a:t>pores</a:t>
            </a:r>
            <a:r>
              <a:rPr lang="en-US" altLang="en-US" sz="2400" b="1" dirty="0">
                <a:solidFill>
                  <a:srgbClr val="FFFF00"/>
                </a:solidFill>
              </a:rPr>
              <a:t> </a:t>
            </a:r>
            <a:r>
              <a:rPr lang="en-US" altLang="en-US" sz="2400" b="1" dirty="0"/>
              <a:t>(Porins) </a:t>
            </a:r>
            <a:r>
              <a:rPr lang="en-US" altLang="en-US" sz="2400" b="1" dirty="0">
                <a:solidFill>
                  <a:srgbClr val="FF0000"/>
                </a:solidFill>
              </a:rPr>
              <a:t>absent.</a:t>
            </a:r>
            <a:endParaRPr lang="en-IN" altLang="en-US" sz="2400" b="1" dirty="0">
              <a:solidFill>
                <a:srgbClr val="FF0000"/>
              </a:solidFill>
            </a:endParaRPr>
          </a:p>
          <a:p>
            <a:pPr eaLnBrk="1" hangingPunct="1"/>
            <a:endParaRPr lang="en-US" altLang="en-US" b="1" dirty="0"/>
          </a:p>
          <a:p>
            <a:pPr eaLnBrk="1" hangingPunct="1"/>
            <a:endParaRPr lang="en-IN" altLang="en-US" b="1" dirty="0"/>
          </a:p>
        </p:txBody>
      </p:sp>
      <p:sp>
        <p:nvSpPr>
          <p:cNvPr id="21510" name="Content Placeholder 5">
            <a:extLst>
              <a:ext uri="{FF2B5EF4-FFF2-40B4-BE49-F238E27FC236}">
                <a16:creationId xmlns:a16="http://schemas.microsoft.com/office/drawing/2014/main" xmlns="" id="{151735B9-9AFA-4E78-B92B-F50A6557C8A9}"/>
              </a:ext>
            </a:extLst>
          </p:cNvPr>
          <p:cNvSpPr>
            <a:spLocks noGrp="1" noChangeArrowheads="1"/>
          </p:cNvSpPr>
          <p:nvPr>
            <p:ph sz="quarter" idx="4"/>
          </p:nvPr>
        </p:nvSpPr>
        <p:spPr>
          <a:xfrm>
            <a:off x="6193368" y="1714501"/>
            <a:ext cx="5386917" cy="4786312"/>
          </a:xfrm>
        </p:spPr>
        <p:txBody>
          <a:bodyPr>
            <a:normAutofit/>
          </a:bodyPr>
          <a:lstStyle/>
          <a:p>
            <a:pPr eaLnBrk="1" hangingPunct="1"/>
            <a:r>
              <a:rPr lang="en-US" altLang="en-US" sz="2400" b="1" dirty="0">
                <a:solidFill>
                  <a:srgbClr val="FF0000"/>
                </a:solidFill>
              </a:rPr>
              <a:t>Thin</a:t>
            </a:r>
            <a:r>
              <a:rPr lang="en-US" altLang="en-US" sz="2400" b="1" dirty="0"/>
              <a:t> </a:t>
            </a:r>
            <a:r>
              <a:rPr lang="en-US" altLang="en-US" sz="2400" b="1" dirty="0">
                <a:solidFill>
                  <a:srgbClr val="0000FF"/>
                </a:solidFill>
              </a:rPr>
              <a:t>peptidoglycan</a:t>
            </a:r>
            <a:r>
              <a:rPr lang="en-US" altLang="en-US" sz="2400" b="1" dirty="0"/>
              <a:t> layer</a:t>
            </a:r>
          </a:p>
          <a:p>
            <a:pPr eaLnBrk="1" hangingPunct="1"/>
            <a:r>
              <a:rPr lang="en-US" altLang="en-US" sz="2400" b="1" dirty="0">
                <a:solidFill>
                  <a:srgbClr val="0000FF"/>
                </a:solidFill>
              </a:rPr>
              <a:t>Mucopeptide</a:t>
            </a:r>
            <a:r>
              <a:rPr lang="en-US" altLang="en-US" sz="2400" b="1" dirty="0">
                <a:solidFill>
                  <a:srgbClr val="FFFF00"/>
                </a:solidFill>
              </a:rPr>
              <a:t>-</a:t>
            </a:r>
            <a:r>
              <a:rPr lang="en-US" altLang="en-US" sz="2400" b="1" dirty="0"/>
              <a:t> </a:t>
            </a:r>
            <a:r>
              <a:rPr lang="en-US" altLang="en-US" sz="2400" b="1" dirty="0">
                <a:solidFill>
                  <a:srgbClr val="FF0000"/>
                </a:solidFill>
              </a:rPr>
              <a:t>40-60%</a:t>
            </a:r>
            <a:endParaRPr lang="en-IN" altLang="en-US" sz="2400" b="1" dirty="0">
              <a:solidFill>
                <a:srgbClr val="FF0000"/>
              </a:solidFill>
            </a:endParaRPr>
          </a:p>
          <a:p>
            <a:pPr eaLnBrk="1" hangingPunct="1"/>
            <a:r>
              <a:rPr lang="en-US" altLang="en-US" sz="2400" b="1" dirty="0">
                <a:solidFill>
                  <a:srgbClr val="0000FF"/>
                </a:solidFill>
              </a:rPr>
              <a:t>Teichoic acid </a:t>
            </a:r>
            <a:r>
              <a:rPr lang="en-US" altLang="en-US" sz="2400" b="1" dirty="0">
                <a:solidFill>
                  <a:srgbClr val="FF0000"/>
                </a:solidFill>
              </a:rPr>
              <a:t>absent</a:t>
            </a:r>
            <a:r>
              <a:rPr lang="en-US" altLang="en-US" sz="2400" b="1" dirty="0"/>
              <a:t> so less acidic</a:t>
            </a:r>
          </a:p>
          <a:p>
            <a:pPr eaLnBrk="1" hangingPunct="1"/>
            <a:r>
              <a:rPr lang="en-US" altLang="en-US" sz="2400" b="1" dirty="0">
                <a:solidFill>
                  <a:srgbClr val="0000FF"/>
                </a:solidFill>
              </a:rPr>
              <a:t>Lipopolysaccharide</a:t>
            </a:r>
            <a:r>
              <a:rPr lang="en-US" altLang="en-US" sz="2400" b="1" dirty="0"/>
              <a:t>  membrane that is soluble in solvent like acetone and alcohol is </a:t>
            </a:r>
            <a:r>
              <a:rPr lang="en-US" altLang="en-US" sz="2400" b="1" dirty="0">
                <a:solidFill>
                  <a:srgbClr val="FF0000"/>
                </a:solidFill>
              </a:rPr>
              <a:t>present</a:t>
            </a:r>
            <a:r>
              <a:rPr lang="en-US" altLang="en-US" sz="2400" b="1" dirty="0">
                <a:solidFill>
                  <a:srgbClr val="FFFF00"/>
                </a:solidFill>
              </a:rPr>
              <a:t>.</a:t>
            </a:r>
          </a:p>
          <a:p>
            <a:pPr eaLnBrk="1" hangingPunct="1"/>
            <a:r>
              <a:rPr lang="en-US" altLang="en-US" sz="2400" b="1" dirty="0">
                <a:solidFill>
                  <a:srgbClr val="0000FF"/>
                </a:solidFill>
              </a:rPr>
              <a:t>Outer membrane having proteins </a:t>
            </a:r>
            <a:r>
              <a:rPr lang="en-US" altLang="en-US" sz="2400" b="1" dirty="0"/>
              <a:t>(OMP)and </a:t>
            </a:r>
            <a:r>
              <a:rPr lang="en-US" altLang="en-US" sz="2400" b="1" dirty="0">
                <a:solidFill>
                  <a:srgbClr val="0000FF"/>
                </a:solidFill>
              </a:rPr>
              <a:t>pores</a:t>
            </a:r>
            <a:r>
              <a:rPr lang="en-US" altLang="en-US" sz="2400" b="1" dirty="0">
                <a:solidFill>
                  <a:srgbClr val="FFFF00"/>
                </a:solidFill>
              </a:rPr>
              <a:t> </a:t>
            </a:r>
            <a:r>
              <a:rPr lang="en-US" altLang="en-US" sz="2400" b="1" dirty="0"/>
              <a:t>(Porins) </a:t>
            </a:r>
            <a:r>
              <a:rPr lang="en-US" altLang="en-US" sz="2400" b="1" dirty="0">
                <a:solidFill>
                  <a:srgbClr val="FF0000"/>
                </a:solidFill>
              </a:rPr>
              <a:t>present</a:t>
            </a:r>
            <a:r>
              <a:rPr lang="en-US" altLang="en-US" sz="2200" b="1" dirty="0">
                <a:solidFill>
                  <a:srgbClr val="FF0000"/>
                </a:solidFill>
              </a:rPr>
              <a:t>.</a:t>
            </a:r>
            <a:endParaRPr lang="en-IN" altLang="en-US" sz="2200" b="1" dirty="0">
              <a:solidFill>
                <a:srgbClr val="FF0000"/>
              </a:solidFill>
            </a:endParaRPr>
          </a:p>
        </p:txBody>
      </p:sp>
      <p:sp>
        <p:nvSpPr>
          <p:cNvPr id="21511" name="Slide Number Placeholder 7">
            <a:extLst>
              <a:ext uri="{FF2B5EF4-FFF2-40B4-BE49-F238E27FC236}">
                <a16:creationId xmlns:a16="http://schemas.microsoft.com/office/drawing/2014/main" xmlns="" id="{EA34C587-A366-4D87-A9A6-BAA5B8C2F400}"/>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ClrTx/>
              <a:buSzTx/>
              <a:buFontTx/>
              <a:buNone/>
            </a:pPr>
            <a:fld id="{81E05A2E-94B3-48B3-ADE9-3147C3BFD8B4}" type="slidenum">
              <a:rPr kumimoji="0" lang="en-US" altLang="en-US" sz="2400"/>
              <a:pPr>
                <a:spcBef>
                  <a:spcPct val="0"/>
                </a:spcBef>
                <a:buClrTx/>
                <a:buSzTx/>
                <a:buFontTx/>
                <a:buNone/>
              </a:pPr>
              <a:t>28</a:t>
            </a:fld>
            <a:endParaRPr kumimoji="0" lang="en-US" altLang="en-US" sz="2400"/>
          </a:p>
        </p:txBody>
      </p:sp>
    </p:spTree>
    <p:extLst>
      <p:ext uri="{BB962C8B-B14F-4D97-AF65-F5344CB8AC3E}">
        <p14:creationId xmlns:p14="http://schemas.microsoft.com/office/powerpoint/2010/main" xmlns="" val="2574513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Placeholder 2">
            <a:extLst>
              <a:ext uri="{FF2B5EF4-FFF2-40B4-BE49-F238E27FC236}">
                <a16:creationId xmlns:a16="http://schemas.microsoft.com/office/drawing/2014/main" xmlns="" id="{77F0A2DD-F1B1-48BE-AE59-C71FD54D1B97}"/>
              </a:ext>
            </a:extLst>
          </p:cNvPr>
          <p:cNvSpPr>
            <a:spLocks noGrp="1" noChangeArrowheads="1"/>
          </p:cNvSpPr>
          <p:nvPr>
            <p:ph type="body" idx="1"/>
          </p:nvPr>
        </p:nvSpPr>
        <p:spPr>
          <a:xfrm>
            <a:off x="1320800" y="1141413"/>
            <a:ext cx="5386917" cy="393700"/>
          </a:xfrm>
        </p:spPr>
        <p:txBody>
          <a:bodyPr>
            <a:normAutofit lnSpcReduction="10000"/>
          </a:bodyPr>
          <a:lstStyle/>
          <a:p>
            <a:pPr eaLnBrk="1" hangingPunct="1"/>
            <a:r>
              <a:rPr lang="en-US" altLang="en-US" b="1" dirty="0">
                <a:solidFill>
                  <a:schemeClr val="tx1"/>
                </a:solidFill>
              </a:rPr>
              <a:t>Gram positive</a:t>
            </a:r>
            <a:endParaRPr lang="en-IN" altLang="en-US" b="1" dirty="0">
              <a:solidFill>
                <a:schemeClr val="tx1"/>
              </a:solidFill>
            </a:endParaRPr>
          </a:p>
        </p:txBody>
      </p:sp>
      <p:sp>
        <p:nvSpPr>
          <p:cNvPr id="22532" name="Text Placeholder 4">
            <a:extLst>
              <a:ext uri="{FF2B5EF4-FFF2-40B4-BE49-F238E27FC236}">
                <a16:creationId xmlns:a16="http://schemas.microsoft.com/office/drawing/2014/main" xmlns="" id="{B86847D3-3EAA-4DCF-BB14-E743FE9DBD19}"/>
              </a:ext>
            </a:extLst>
          </p:cNvPr>
          <p:cNvSpPr>
            <a:spLocks noGrp="1" noChangeArrowheads="1"/>
          </p:cNvSpPr>
          <p:nvPr>
            <p:ph type="body" sz="half" idx="3"/>
          </p:nvPr>
        </p:nvSpPr>
        <p:spPr>
          <a:xfrm>
            <a:off x="7315201" y="988501"/>
            <a:ext cx="5389033" cy="393700"/>
          </a:xfrm>
        </p:spPr>
        <p:txBody>
          <a:bodyPr>
            <a:normAutofit lnSpcReduction="10000"/>
          </a:bodyPr>
          <a:lstStyle/>
          <a:p>
            <a:pPr eaLnBrk="1" hangingPunct="1"/>
            <a:r>
              <a:rPr lang="en-US" altLang="en-US" b="1" dirty="0">
                <a:solidFill>
                  <a:schemeClr val="tx1"/>
                </a:solidFill>
              </a:rPr>
              <a:t>Gram</a:t>
            </a:r>
            <a:r>
              <a:rPr lang="en-US" altLang="en-US" dirty="0"/>
              <a:t> </a:t>
            </a:r>
            <a:r>
              <a:rPr lang="en-US" altLang="en-US" b="1" dirty="0">
                <a:solidFill>
                  <a:schemeClr val="tx1"/>
                </a:solidFill>
              </a:rPr>
              <a:t>negative</a:t>
            </a:r>
            <a:endParaRPr lang="en-IN" altLang="en-US" b="1" dirty="0">
              <a:solidFill>
                <a:schemeClr val="tx1"/>
              </a:solidFill>
            </a:endParaRPr>
          </a:p>
        </p:txBody>
      </p:sp>
      <p:sp>
        <p:nvSpPr>
          <p:cNvPr id="22533" name="Content Placeholder 3">
            <a:extLst>
              <a:ext uri="{FF2B5EF4-FFF2-40B4-BE49-F238E27FC236}">
                <a16:creationId xmlns:a16="http://schemas.microsoft.com/office/drawing/2014/main" xmlns="" id="{0AD51213-B16C-414A-B723-C8C3B6F3829D}"/>
              </a:ext>
            </a:extLst>
          </p:cNvPr>
          <p:cNvSpPr>
            <a:spLocks noGrp="1" noChangeArrowheads="1"/>
          </p:cNvSpPr>
          <p:nvPr>
            <p:ph sz="quarter" idx="2"/>
          </p:nvPr>
        </p:nvSpPr>
        <p:spPr>
          <a:xfrm>
            <a:off x="812798" y="1645921"/>
            <a:ext cx="5181601" cy="4395443"/>
          </a:xfrm>
        </p:spPr>
        <p:txBody>
          <a:bodyPr>
            <a:noAutofit/>
          </a:bodyPr>
          <a:lstStyle/>
          <a:p>
            <a:pPr eaLnBrk="1" hangingPunct="1"/>
            <a:r>
              <a:rPr lang="en-US" altLang="en-US" sz="2600" dirty="0"/>
              <a:t>Lysozyme, hypertonic solution – </a:t>
            </a:r>
            <a:r>
              <a:rPr lang="en-US" altLang="en-US" sz="2600" dirty="0">
                <a:solidFill>
                  <a:srgbClr val="0000FF"/>
                </a:solidFill>
              </a:rPr>
              <a:t>protoplast </a:t>
            </a:r>
            <a:r>
              <a:rPr lang="en-US" altLang="en-US" sz="2600" dirty="0"/>
              <a:t>formed</a:t>
            </a:r>
          </a:p>
          <a:p>
            <a:pPr eaLnBrk="1" hangingPunct="1"/>
            <a:r>
              <a:rPr lang="en-US" altLang="en-US" sz="2600" dirty="0"/>
              <a:t>Takes up </a:t>
            </a:r>
            <a:r>
              <a:rPr lang="en-US" altLang="en-US" sz="2600" dirty="0">
                <a:solidFill>
                  <a:srgbClr val="0000FF"/>
                </a:solidFill>
              </a:rPr>
              <a:t>Primary Stain </a:t>
            </a:r>
            <a:r>
              <a:rPr lang="en-US" altLang="en-US" sz="2600" dirty="0"/>
              <a:t>during Gram Staining and appear </a:t>
            </a:r>
            <a:r>
              <a:rPr lang="en-US" altLang="en-US" sz="2600" dirty="0">
                <a:solidFill>
                  <a:srgbClr val="002060"/>
                </a:solidFill>
              </a:rPr>
              <a:t>blue-violet </a:t>
            </a:r>
            <a:r>
              <a:rPr lang="en-US" altLang="en-US" sz="2600" dirty="0"/>
              <a:t>.</a:t>
            </a:r>
          </a:p>
          <a:p>
            <a:pPr eaLnBrk="1" hangingPunct="1"/>
            <a:r>
              <a:rPr lang="en-US" altLang="en-US" sz="2600" dirty="0"/>
              <a:t>Does </a:t>
            </a:r>
            <a:r>
              <a:rPr lang="en-US" altLang="en-US" sz="2600" dirty="0">
                <a:solidFill>
                  <a:srgbClr val="C00000"/>
                </a:solidFill>
              </a:rPr>
              <a:t>not</a:t>
            </a:r>
            <a:r>
              <a:rPr lang="en-US" altLang="en-US" sz="2600" dirty="0"/>
              <a:t> possess </a:t>
            </a:r>
            <a:r>
              <a:rPr lang="en-US" altLang="en-US" sz="2600" dirty="0">
                <a:solidFill>
                  <a:srgbClr val="0000FF"/>
                </a:solidFill>
              </a:rPr>
              <a:t>Pili.</a:t>
            </a:r>
          </a:p>
          <a:p>
            <a:pPr eaLnBrk="1" hangingPunct="1"/>
            <a:r>
              <a:rPr lang="en-US" altLang="en-US" sz="2600" dirty="0">
                <a:solidFill>
                  <a:srgbClr val="0000FF"/>
                </a:solidFill>
              </a:rPr>
              <a:t>Mesosomes </a:t>
            </a:r>
            <a:r>
              <a:rPr lang="en-US" altLang="en-US" sz="2600" dirty="0"/>
              <a:t>are </a:t>
            </a:r>
            <a:r>
              <a:rPr lang="en-US" altLang="en-US" sz="2600" dirty="0">
                <a:solidFill>
                  <a:srgbClr val="C00000"/>
                </a:solidFill>
              </a:rPr>
              <a:t>more</a:t>
            </a:r>
            <a:r>
              <a:rPr lang="en-US" altLang="en-US" sz="2600" dirty="0"/>
              <a:t> </a:t>
            </a:r>
            <a:r>
              <a:rPr lang="en-US" altLang="en-US" sz="2600" dirty="0">
                <a:solidFill>
                  <a:srgbClr val="C00000"/>
                </a:solidFill>
              </a:rPr>
              <a:t>prominent</a:t>
            </a:r>
            <a:r>
              <a:rPr lang="en-US" altLang="en-US" sz="2600" dirty="0"/>
              <a:t>.</a:t>
            </a:r>
            <a:endParaRPr lang="en-IN" altLang="en-US" sz="2600" dirty="0"/>
          </a:p>
        </p:txBody>
      </p:sp>
      <p:sp>
        <p:nvSpPr>
          <p:cNvPr id="22534" name="Content Placeholder 5">
            <a:extLst>
              <a:ext uri="{FF2B5EF4-FFF2-40B4-BE49-F238E27FC236}">
                <a16:creationId xmlns:a16="http://schemas.microsoft.com/office/drawing/2014/main" xmlns="" id="{4EA616DE-A264-4BAB-8689-79EAB31210D4}"/>
              </a:ext>
            </a:extLst>
          </p:cNvPr>
          <p:cNvSpPr>
            <a:spLocks noGrp="1" noChangeArrowheads="1"/>
          </p:cNvSpPr>
          <p:nvPr>
            <p:ph sz="quarter" idx="4"/>
          </p:nvPr>
        </p:nvSpPr>
        <p:spPr>
          <a:xfrm>
            <a:off x="6096001" y="1535114"/>
            <a:ext cx="5389033" cy="5322887"/>
          </a:xfrm>
        </p:spPr>
        <p:txBody>
          <a:bodyPr>
            <a:normAutofit/>
          </a:bodyPr>
          <a:lstStyle/>
          <a:p>
            <a:pPr eaLnBrk="1" hangingPunct="1"/>
            <a:r>
              <a:rPr lang="en-US" altLang="en-US" sz="2800" dirty="0"/>
              <a:t>Lysozyme, hypertonic solution –</a:t>
            </a:r>
            <a:r>
              <a:rPr lang="en-US" altLang="en-US" sz="2800" dirty="0">
                <a:solidFill>
                  <a:srgbClr val="0000FF"/>
                </a:solidFill>
              </a:rPr>
              <a:t> spheroplast </a:t>
            </a:r>
            <a:r>
              <a:rPr lang="en-US" altLang="en-US" sz="2800" dirty="0"/>
              <a:t>formed</a:t>
            </a:r>
          </a:p>
          <a:p>
            <a:pPr eaLnBrk="1" hangingPunct="1"/>
            <a:r>
              <a:rPr lang="en-US" altLang="en-US" sz="2800" dirty="0"/>
              <a:t>Takes up </a:t>
            </a:r>
            <a:r>
              <a:rPr lang="en-US" altLang="en-US" sz="2800" dirty="0">
                <a:solidFill>
                  <a:srgbClr val="0000FF"/>
                </a:solidFill>
              </a:rPr>
              <a:t>Secondary Stain </a:t>
            </a:r>
            <a:r>
              <a:rPr lang="en-US" altLang="en-US" sz="2800" dirty="0"/>
              <a:t>during Gram Staining and appear </a:t>
            </a:r>
            <a:r>
              <a:rPr lang="en-US" altLang="en-US" sz="2800" dirty="0">
                <a:solidFill>
                  <a:srgbClr val="C00000"/>
                </a:solidFill>
              </a:rPr>
              <a:t>pink-red </a:t>
            </a:r>
            <a:r>
              <a:rPr lang="en-US" altLang="en-US" sz="2800" dirty="0"/>
              <a:t>.</a:t>
            </a:r>
          </a:p>
          <a:p>
            <a:pPr eaLnBrk="1" hangingPunct="1"/>
            <a:r>
              <a:rPr lang="en-US" altLang="en-US" sz="2800" dirty="0"/>
              <a:t> </a:t>
            </a:r>
            <a:r>
              <a:rPr lang="en-US" altLang="en-US" sz="2800" dirty="0">
                <a:solidFill>
                  <a:srgbClr val="C00000"/>
                </a:solidFill>
              </a:rPr>
              <a:t>Possess</a:t>
            </a:r>
            <a:r>
              <a:rPr lang="en-US" altLang="en-US" sz="2800" dirty="0"/>
              <a:t> </a:t>
            </a:r>
            <a:r>
              <a:rPr lang="en-US" altLang="en-US" sz="2800" dirty="0">
                <a:solidFill>
                  <a:srgbClr val="0000FF"/>
                </a:solidFill>
              </a:rPr>
              <a:t>Pili.</a:t>
            </a:r>
          </a:p>
          <a:p>
            <a:pPr eaLnBrk="1" hangingPunct="1"/>
            <a:r>
              <a:rPr lang="en-US" altLang="en-US" sz="2800" dirty="0">
                <a:solidFill>
                  <a:srgbClr val="0000FF"/>
                </a:solidFill>
              </a:rPr>
              <a:t>Mesosomes </a:t>
            </a:r>
            <a:r>
              <a:rPr lang="en-US" altLang="en-US" sz="2800" dirty="0"/>
              <a:t>are </a:t>
            </a:r>
            <a:r>
              <a:rPr lang="en-US" altLang="en-US" sz="2800" dirty="0">
                <a:solidFill>
                  <a:srgbClr val="C00000"/>
                </a:solidFill>
              </a:rPr>
              <a:t>less prominent.</a:t>
            </a:r>
            <a:endParaRPr lang="en-IN" altLang="en-US" sz="2800" dirty="0">
              <a:solidFill>
                <a:srgbClr val="C00000"/>
              </a:solidFill>
            </a:endParaRPr>
          </a:p>
          <a:p>
            <a:pPr eaLnBrk="1" hangingPunct="1"/>
            <a:endParaRPr lang="en-IN" altLang="en-US" sz="2800" dirty="0"/>
          </a:p>
          <a:p>
            <a:pPr eaLnBrk="1" hangingPunct="1"/>
            <a:endParaRPr lang="en-IN" altLang="en-US" sz="2800" dirty="0"/>
          </a:p>
        </p:txBody>
      </p:sp>
      <p:sp>
        <p:nvSpPr>
          <p:cNvPr id="22535" name="Slide Number Placeholder 7">
            <a:extLst>
              <a:ext uri="{FF2B5EF4-FFF2-40B4-BE49-F238E27FC236}">
                <a16:creationId xmlns:a16="http://schemas.microsoft.com/office/drawing/2014/main" xmlns="" id="{8DBAC0B4-277D-447C-A197-49DBE9DFBA9A}"/>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ClrTx/>
              <a:buSzTx/>
              <a:buFontTx/>
              <a:buNone/>
            </a:pPr>
            <a:fld id="{12789E8F-9753-4230-B779-D796A5D19457}" type="slidenum">
              <a:rPr kumimoji="0" lang="en-US" altLang="en-US" sz="1400"/>
              <a:pPr>
                <a:spcBef>
                  <a:spcPct val="0"/>
                </a:spcBef>
                <a:buClrTx/>
                <a:buSzTx/>
                <a:buFontTx/>
                <a:buNone/>
              </a:pPr>
              <a:t>29</a:t>
            </a:fld>
            <a:endParaRPr kumimoji="0" lang="en-US" altLang="en-US" sz="1400"/>
          </a:p>
        </p:txBody>
      </p:sp>
    </p:spTree>
    <p:extLst>
      <p:ext uri="{BB962C8B-B14F-4D97-AF65-F5344CB8AC3E}">
        <p14:creationId xmlns:p14="http://schemas.microsoft.com/office/powerpoint/2010/main" xmlns="" val="1872582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Table of Content </a:t>
            </a:r>
            <a:endParaRPr lang="en-US" dirty="0"/>
          </a:p>
        </p:txBody>
      </p:sp>
      <p:sp>
        <p:nvSpPr>
          <p:cNvPr id="3" name="Content Placeholder 2"/>
          <p:cNvSpPr>
            <a:spLocks noGrp="1"/>
          </p:cNvSpPr>
          <p:nvPr>
            <p:ph idx="1"/>
          </p:nvPr>
        </p:nvSpPr>
        <p:spPr/>
        <p:txBody>
          <a:bodyPr/>
          <a:lstStyle/>
          <a:p>
            <a:r>
              <a:rPr lang="en-US" dirty="0" smtClean="0"/>
              <a:t>Bacterial Morphology</a:t>
            </a:r>
          </a:p>
          <a:p>
            <a:r>
              <a:rPr lang="en-US" dirty="0" smtClean="0"/>
              <a:t>Reproduction in Bacteria</a:t>
            </a:r>
          </a:p>
          <a:p>
            <a:r>
              <a:rPr lang="en-US" dirty="0" smtClean="0"/>
              <a:t>Bacterial Growth Curve</a:t>
            </a:r>
            <a:endParaRPr lang="en-US" dirty="0"/>
          </a:p>
        </p:txBody>
      </p:sp>
      <p:sp>
        <p:nvSpPr>
          <p:cNvPr id="4" name="Slide Number Placeholder 3"/>
          <p:cNvSpPr>
            <a:spLocks noGrp="1"/>
          </p:cNvSpPr>
          <p:nvPr>
            <p:ph type="sldNum" sz="quarter" idx="12"/>
          </p:nvPr>
        </p:nvSpPr>
        <p:spPr/>
        <p:txBody>
          <a:bodyPr/>
          <a:lstStyle/>
          <a:p>
            <a:fld id="{72795863-2509-495E-A4D3-2D1EB08AA326}"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304800" y="457200"/>
            <a:ext cx="11785600" cy="6248400"/>
          </a:xfrm>
        </p:spPr>
        <p:txBody>
          <a:bodyPr/>
          <a:lstStyle/>
          <a:p>
            <a:r>
              <a:rPr lang="en-US" altLang="en-US" sz="2000" b="1" dirty="0">
                <a:solidFill>
                  <a:schemeClr val="tx1"/>
                </a:solidFill>
              </a:rPr>
              <a:t>Grams stain = a Differential stain procedure, for differentiating bacteria</a:t>
            </a:r>
          </a:p>
        </p:txBody>
      </p:sp>
      <p:pic>
        <p:nvPicPr>
          <p:cNvPr id="27652" name="Picture 4" descr="gram-s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20800" y="1143000"/>
            <a:ext cx="8940800" cy="5410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32111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609600" y="990600"/>
            <a:ext cx="10972800" cy="5562600"/>
          </a:xfrm>
        </p:spPr>
        <p:txBody>
          <a:bodyPr/>
          <a:lstStyle/>
          <a:p>
            <a:r>
              <a:rPr lang="en-US" altLang="en-US" sz="2000"/>
              <a:t>Grams stain = a differential stain procedure, different results, + and (-)</a:t>
            </a:r>
          </a:p>
          <a:p>
            <a:endParaRPr lang="en-US" altLang="en-US"/>
          </a:p>
        </p:txBody>
      </p:sp>
      <p:pic>
        <p:nvPicPr>
          <p:cNvPr id="22532" name="Picture 4" descr="gramst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 y="1752600"/>
            <a:ext cx="10871200" cy="4953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46358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609600" y="228600"/>
            <a:ext cx="10972800" cy="6324600"/>
          </a:xfrm>
        </p:spPr>
        <p:txBody>
          <a:bodyPr/>
          <a:lstStyle/>
          <a:p>
            <a:r>
              <a:rPr lang="en-US" altLang="en-US" sz="2000" dirty="0"/>
              <a:t>Bacterial cell “shapes”  A=bacillus or pl. bacilli  B= round, coccus, cocci pl., in chains “Streptococcus) C.  Staphylococcus – clusters  D= diplococcus  E=Spirillum, </a:t>
            </a:r>
            <a:r>
              <a:rPr lang="en-US" altLang="en-US" sz="2000" dirty="0" err="1"/>
              <a:t>spirilla</a:t>
            </a:r>
            <a:r>
              <a:rPr lang="en-US" altLang="en-US" sz="2000" dirty="0"/>
              <a:t> pl. (spirochete is a corkscrew shape – not shown)  F= vibrio, more comma shaped</a:t>
            </a:r>
          </a:p>
        </p:txBody>
      </p:sp>
      <p:pic>
        <p:nvPicPr>
          <p:cNvPr id="24580" name="Picture 4" descr="Bacteria_shape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28800" y="2438400"/>
            <a:ext cx="9042400" cy="4191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03237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xmlns="" id="{B70BC750-9A42-4059-9AFC-4398339F124C}"/>
              </a:ext>
            </a:extLst>
          </p:cNvPr>
          <p:cNvSpPr>
            <a:spLocks noGrp="1" noChangeArrowheads="1"/>
          </p:cNvSpPr>
          <p:nvPr>
            <p:ph type="title"/>
          </p:nvPr>
        </p:nvSpPr>
        <p:spPr>
          <a:xfrm>
            <a:off x="0" y="0"/>
            <a:ext cx="12192000" cy="1143000"/>
          </a:xfrm>
        </p:spPr>
        <p:txBody>
          <a:bodyPr/>
          <a:lstStyle/>
          <a:p>
            <a:pPr algn="ctr" eaLnBrk="1" hangingPunct="1">
              <a:defRPr/>
            </a:pPr>
            <a:r>
              <a:rPr lang="en-US" altLang="zh-CN" b="1" u="sng" dirty="0">
                <a:solidFill>
                  <a:schemeClr val="tx1"/>
                </a:solidFill>
                <a:latin typeface="Arial Narrow" pitchFamily="34" charset="0"/>
              </a:rPr>
              <a:t>WALL-LESS FORMS OF BACTERIA</a:t>
            </a:r>
            <a:endParaRPr lang="zh-CN" altLang="en-US" b="1" u="sng" dirty="0">
              <a:solidFill>
                <a:schemeClr val="tx1"/>
              </a:solidFill>
              <a:latin typeface="Arial Narrow" pitchFamily="34" charset="0"/>
            </a:endParaRPr>
          </a:p>
        </p:txBody>
      </p:sp>
      <p:sp>
        <p:nvSpPr>
          <p:cNvPr id="25603" name="Rectangle 3">
            <a:extLst>
              <a:ext uri="{FF2B5EF4-FFF2-40B4-BE49-F238E27FC236}">
                <a16:creationId xmlns:a16="http://schemas.microsoft.com/office/drawing/2014/main" xmlns="" id="{271211D2-DAAD-406B-80F4-9364F7B5B7DE}"/>
              </a:ext>
            </a:extLst>
          </p:cNvPr>
          <p:cNvSpPr>
            <a:spLocks noGrp="1" noChangeArrowheads="1"/>
          </p:cNvSpPr>
          <p:nvPr>
            <p:ph type="body" idx="1"/>
          </p:nvPr>
        </p:nvSpPr>
        <p:spPr>
          <a:xfrm>
            <a:off x="711200" y="928688"/>
            <a:ext cx="11480800" cy="5929312"/>
          </a:xfrm>
        </p:spPr>
        <p:txBody>
          <a:bodyPr>
            <a:normAutofit/>
          </a:bodyPr>
          <a:lstStyle/>
          <a:p>
            <a:pPr eaLnBrk="1" hangingPunct="1">
              <a:lnSpc>
                <a:spcPct val="90000"/>
              </a:lnSpc>
            </a:pPr>
            <a:r>
              <a:rPr lang="en-US" altLang="zh-CN" sz="3200" b="1" dirty="0">
                <a:latin typeface="Arial Narrow" panose="020B0606020202030204" pitchFamily="34" charset="0"/>
              </a:rPr>
              <a:t>When bacteria are treated with 1) enzymes that are lytic for the cell wall e.g. </a:t>
            </a:r>
            <a:r>
              <a:rPr lang="en-US" altLang="zh-CN" sz="3200" b="1" dirty="0">
                <a:solidFill>
                  <a:srgbClr val="FF0000"/>
                </a:solidFill>
                <a:latin typeface="Arial Narrow" panose="020B0606020202030204" pitchFamily="34" charset="0"/>
              </a:rPr>
              <a:t>lysozyme </a:t>
            </a:r>
            <a:r>
              <a:rPr lang="en-US" altLang="zh-CN" sz="3200" b="1" dirty="0">
                <a:latin typeface="Arial Narrow" panose="020B0606020202030204" pitchFamily="34" charset="0"/>
              </a:rPr>
              <a:t>or 2) </a:t>
            </a:r>
            <a:r>
              <a:rPr lang="en-US" altLang="zh-CN" sz="3200" b="1" dirty="0">
                <a:solidFill>
                  <a:srgbClr val="FF0000"/>
                </a:solidFill>
                <a:latin typeface="Arial Narrow" panose="020B0606020202030204" pitchFamily="34" charset="0"/>
              </a:rPr>
              <a:t>antibiotics</a:t>
            </a:r>
            <a:r>
              <a:rPr lang="en-US" altLang="zh-CN" sz="3200" b="1" dirty="0">
                <a:latin typeface="Arial Narrow" panose="020B0606020202030204" pitchFamily="34" charset="0"/>
              </a:rPr>
              <a:t> that interfere with </a:t>
            </a:r>
            <a:r>
              <a:rPr lang="en-US" altLang="zh-CN" sz="3200" b="1" dirty="0">
                <a:solidFill>
                  <a:srgbClr val="0000FF"/>
                </a:solidFill>
                <a:latin typeface="Arial Narrow" panose="020B0606020202030204" pitchFamily="34" charset="0"/>
              </a:rPr>
              <a:t>biosynthesis of peptidoglycan, </a:t>
            </a:r>
            <a:r>
              <a:rPr lang="en-US" altLang="zh-CN" sz="3200" b="1" dirty="0">
                <a:latin typeface="Arial Narrow" panose="020B0606020202030204" pitchFamily="34" charset="0"/>
              </a:rPr>
              <a:t>wall-less bacteria are often produced. </a:t>
            </a:r>
          </a:p>
          <a:p>
            <a:pPr eaLnBrk="1" hangingPunct="1">
              <a:lnSpc>
                <a:spcPct val="90000"/>
              </a:lnSpc>
            </a:pPr>
            <a:r>
              <a:rPr lang="en-US" altLang="zh-CN" sz="3200" b="1" dirty="0">
                <a:latin typeface="Arial Narrow" panose="020B0606020202030204" pitchFamily="34" charset="0"/>
              </a:rPr>
              <a:t>Usually these treatments generate non-viable organisms. Wall-less bacteria that </a:t>
            </a:r>
            <a:r>
              <a:rPr lang="en-US" altLang="zh-CN" sz="3200" b="1" dirty="0">
                <a:solidFill>
                  <a:srgbClr val="0000FF"/>
                </a:solidFill>
                <a:latin typeface="Arial Narrow" panose="020B0606020202030204" pitchFamily="34" charset="0"/>
              </a:rPr>
              <a:t>can not replicate </a:t>
            </a:r>
            <a:r>
              <a:rPr lang="en-US" altLang="zh-CN" sz="3200" b="1" dirty="0">
                <a:latin typeface="Arial Narrow" panose="020B0606020202030204" pitchFamily="34" charset="0"/>
              </a:rPr>
              <a:t>are referred to as </a:t>
            </a:r>
            <a:r>
              <a:rPr lang="en-US" altLang="zh-CN" sz="3200" b="1" dirty="0" err="1">
                <a:solidFill>
                  <a:srgbClr val="C00000"/>
                </a:solidFill>
                <a:latin typeface="Arial Narrow" panose="020B0606020202030204" pitchFamily="34" charset="0"/>
              </a:rPr>
              <a:t>spheroplasts</a:t>
            </a:r>
            <a:r>
              <a:rPr lang="en-US" altLang="zh-CN" sz="3200" b="1" dirty="0">
                <a:latin typeface="Arial Narrow" panose="020B0606020202030204" pitchFamily="34" charset="0"/>
              </a:rPr>
              <a:t> (when an outer membrane is present) or</a:t>
            </a:r>
            <a:r>
              <a:rPr lang="en-US" altLang="zh-CN" sz="3200" b="1" dirty="0">
                <a:solidFill>
                  <a:srgbClr val="0000FF"/>
                </a:solidFill>
                <a:latin typeface="Arial Narrow" panose="020B0606020202030204" pitchFamily="34" charset="0"/>
              </a:rPr>
              <a:t> protoplasts </a:t>
            </a:r>
            <a:r>
              <a:rPr lang="en-US" altLang="zh-CN" sz="3200" b="1" dirty="0">
                <a:latin typeface="Arial Narrow" panose="020B0606020202030204" pitchFamily="34" charset="0"/>
              </a:rPr>
              <a:t>(if an outer membrane is not present). </a:t>
            </a:r>
          </a:p>
          <a:p>
            <a:pPr eaLnBrk="1" hangingPunct="1">
              <a:lnSpc>
                <a:spcPct val="90000"/>
              </a:lnSpc>
            </a:pPr>
            <a:r>
              <a:rPr lang="en-US" altLang="zh-CN" sz="3200" b="1" dirty="0">
                <a:latin typeface="Arial Narrow" panose="020B0606020202030204" pitchFamily="34" charset="0"/>
              </a:rPr>
              <a:t>Occasionally wall-less bacteria that </a:t>
            </a:r>
            <a:r>
              <a:rPr lang="en-US" altLang="zh-CN" sz="3200" b="1" dirty="0">
                <a:solidFill>
                  <a:srgbClr val="FF0000"/>
                </a:solidFill>
                <a:latin typeface="Arial Narrow" panose="020B0606020202030204" pitchFamily="34" charset="0"/>
              </a:rPr>
              <a:t>can replicate </a:t>
            </a:r>
            <a:r>
              <a:rPr lang="en-US" altLang="zh-CN" sz="3200" b="1" dirty="0">
                <a:latin typeface="Arial Narrow" panose="020B0606020202030204" pitchFamily="34" charset="0"/>
              </a:rPr>
              <a:t>are generated by these treatments </a:t>
            </a:r>
            <a:r>
              <a:rPr lang="en-US" altLang="zh-CN" sz="3200" b="1" dirty="0">
                <a:solidFill>
                  <a:srgbClr val="0000FF"/>
                </a:solidFill>
                <a:latin typeface="Arial Narrow" panose="020B0606020202030204" pitchFamily="34" charset="0"/>
              </a:rPr>
              <a:t>(L forms</a:t>
            </a:r>
            <a:r>
              <a:rPr lang="en-US" altLang="zh-CN" sz="3200" b="1" dirty="0">
                <a:latin typeface="Arial Narrow" panose="020B0606020202030204" pitchFamily="34" charset="0"/>
              </a:rPr>
              <a:t>).</a:t>
            </a:r>
            <a:endParaRPr lang="zh-CN" altLang="en-US" sz="3200" b="1" dirty="0">
              <a:latin typeface="Arial Narrow" panose="020B0606020202030204" pitchFamily="34" charset="0"/>
            </a:endParaRPr>
          </a:p>
        </p:txBody>
      </p:sp>
    </p:spTree>
    <p:extLst>
      <p:ext uri="{BB962C8B-B14F-4D97-AF65-F5344CB8AC3E}">
        <p14:creationId xmlns:p14="http://schemas.microsoft.com/office/powerpoint/2010/main" xmlns="" val="2864150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C:\My Documents\教学幻灯\插图\11-2.jpg">
            <a:extLst>
              <a:ext uri="{FF2B5EF4-FFF2-40B4-BE49-F238E27FC236}">
                <a16:creationId xmlns:a16="http://schemas.microsoft.com/office/drawing/2014/main" xmlns="" id="{873134A2-47D1-43A5-B4D5-EEF5986A56A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66751" y="914401"/>
            <a:ext cx="6000749" cy="415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27" name="Picture 4" descr="C:\My Documents\教学幻灯\插图\11-1.jpg">
            <a:extLst>
              <a:ext uri="{FF2B5EF4-FFF2-40B4-BE49-F238E27FC236}">
                <a16:creationId xmlns:a16="http://schemas.microsoft.com/office/drawing/2014/main" xmlns="" id="{C029F57E-7423-463A-90EC-6C4AEE5B96E5}"/>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39000" y="1000125"/>
            <a:ext cx="4667251" cy="407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93298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pPr algn="ctr"/>
            <a:r>
              <a:rPr lang="en-US" sz="4000" u="sng" dirty="0"/>
              <a:t>CYTOPLASM</a:t>
            </a:r>
          </a:p>
          <a:p>
            <a:pPr marL="571500" indent="-571500">
              <a:buFont typeface="Arial" panose="020B0604020202020204" pitchFamily="34" charset="0"/>
              <a:buChar char="•"/>
            </a:pPr>
            <a:r>
              <a:rPr lang="en-US" sz="3600" dirty="0"/>
              <a:t>80% Water {20% Salts‐Proteins) Osmotic Shock important</a:t>
            </a:r>
          </a:p>
          <a:p>
            <a:pPr marL="571500" indent="-571500">
              <a:buFont typeface="Arial" panose="020B0604020202020204" pitchFamily="34" charset="0"/>
              <a:buChar char="•"/>
            </a:pPr>
            <a:r>
              <a:rPr lang="en-US" sz="3600" dirty="0"/>
              <a:t>cytoplasmic streaming absent</a:t>
            </a:r>
          </a:p>
          <a:p>
            <a:pPr marL="571500" indent="-571500">
              <a:buFont typeface="Arial" panose="020B0604020202020204" pitchFamily="34" charset="0"/>
              <a:buChar char="•"/>
            </a:pPr>
            <a:r>
              <a:rPr lang="en-US" sz="3600" dirty="0"/>
              <a:t>No organelles (</a:t>
            </a:r>
            <a:r>
              <a:rPr lang="en-US" sz="3600" dirty="0" err="1"/>
              <a:t>Mitochondria,Golgi</a:t>
            </a:r>
            <a:r>
              <a:rPr lang="en-US" sz="3600" dirty="0"/>
              <a:t>, etc.)</a:t>
            </a:r>
          </a:p>
          <a:p>
            <a:r>
              <a:rPr lang="en-US" sz="3600" dirty="0"/>
              <a:t>    Semipermeable</a:t>
            </a:r>
          </a:p>
          <a:p>
            <a:pPr marL="571500" indent="-571500">
              <a:buFont typeface="Arial" panose="020B0604020202020204" pitchFamily="34" charset="0"/>
              <a:buChar char="•"/>
            </a:pPr>
            <a:r>
              <a:rPr lang="en-US" sz="3600" dirty="0"/>
              <a:t>5 – 10 nm in width</a:t>
            </a:r>
          </a:p>
          <a:p>
            <a:pPr marL="571500" indent="-571500">
              <a:buFont typeface="Arial" panose="020B0604020202020204" pitchFamily="34" charset="0"/>
              <a:buChar char="•"/>
            </a:pPr>
            <a:r>
              <a:rPr lang="en-US" sz="3600" dirty="0"/>
              <a:t>Phospholipid with small amount of protein</a:t>
            </a:r>
          </a:p>
          <a:p>
            <a:pPr marL="571500" indent="-571500">
              <a:buFont typeface="Arial" panose="020B0604020202020204" pitchFamily="34" charset="0"/>
              <a:buChar char="•"/>
            </a:pPr>
            <a:r>
              <a:rPr lang="en-US" sz="3600" dirty="0"/>
              <a:t>Sterol absent – (present in Mycoplasma)</a:t>
            </a:r>
          </a:p>
          <a:p>
            <a:pPr marL="571500" indent="-571500">
              <a:buFont typeface="Arial" panose="020B0604020202020204" pitchFamily="34" charset="0"/>
              <a:buChar char="•"/>
            </a:pPr>
            <a:r>
              <a:rPr lang="en-US" sz="3600" dirty="0"/>
              <a:t>Demonstrated by Plasmolysis (Gram negative), electron microscope</a:t>
            </a:r>
          </a:p>
          <a:p>
            <a:r>
              <a:rPr lang="en-US" sz="3600" dirty="0"/>
              <a:t> </a:t>
            </a:r>
          </a:p>
          <a:p>
            <a:endParaRPr lang="en-US" sz="3200" dirty="0"/>
          </a:p>
        </p:txBody>
      </p:sp>
    </p:spTree>
    <p:extLst>
      <p:ext uri="{BB962C8B-B14F-4D97-AF65-F5344CB8AC3E}">
        <p14:creationId xmlns:p14="http://schemas.microsoft.com/office/powerpoint/2010/main" xmlns="" val="26053153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2" y="152400"/>
            <a:ext cx="11887199" cy="1297354"/>
          </a:xfrm>
        </p:spPr>
        <p:txBody>
          <a:bodyPr>
            <a:normAutofit fontScale="90000"/>
          </a:bodyPr>
          <a:lstStyle/>
          <a:p>
            <a:r>
              <a:rPr lang="en-US" dirty="0">
                <a:solidFill>
                  <a:schemeClr val="tx1"/>
                </a:solidFill>
              </a:rPr>
              <a:t>FUNCTIONS OF CYTOPLASMIC MEMBRANE</a:t>
            </a:r>
          </a:p>
        </p:txBody>
      </p:sp>
      <p:sp>
        <p:nvSpPr>
          <p:cNvPr id="3" name="Content Placeholder 2"/>
          <p:cNvSpPr>
            <a:spLocks noGrp="1"/>
          </p:cNvSpPr>
          <p:nvPr>
            <p:ph idx="1"/>
          </p:nvPr>
        </p:nvSpPr>
        <p:spPr>
          <a:xfrm>
            <a:off x="304802" y="1066800"/>
            <a:ext cx="11785599" cy="5715000"/>
          </a:xfrm>
        </p:spPr>
        <p:txBody>
          <a:bodyPr>
            <a:normAutofit/>
          </a:bodyPr>
          <a:lstStyle/>
          <a:p>
            <a:r>
              <a:rPr lang="en-US" sz="3600" dirty="0">
                <a:solidFill>
                  <a:schemeClr val="tx1"/>
                </a:solidFill>
              </a:rPr>
              <a:t>Controls inflow &amp; outflow of metabolites</a:t>
            </a:r>
          </a:p>
          <a:p>
            <a:r>
              <a:rPr lang="en-US" sz="3600" dirty="0">
                <a:solidFill>
                  <a:schemeClr val="tx1"/>
                </a:solidFill>
              </a:rPr>
              <a:t>Permeases helps in passage of selective nutrients</a:t>
            </a:r>
          </a:p>
          <a:p>
            <a:r>
              <a:rPr lang="en-US" sz="3600" dirty="0">
                <a:solidFill>
                  <a:schemeClr val="tx1"/>
                </a:solidFill>
              </a:rPr>
              <a:t>Cytoplasmic membrane contains respiratory enzymes &amp; pigments, enzymes of TCA cycle, polymerizing enzymes(makes substance of cell wall &amp; extra cellular structure)</a:t>
            </a:r>
          </a:p>
          <a:p>
            <a:r>
              <a:rPr lang="en-US" sz="3600" dirty="0">
                <a:solidFill>
                  <a:schemeClr val="tx1"/>
                </a:solidFill>
              </a:rPr>
              <a:t>Mechanical strength to cell</a:t>
            </a:r>
          </a:p>
          <a:p>
            <a:r>
              <a:rPr lang="en-US" sz="3600" dirty="0">
                <a:solidFill>
                  <a:schemeClr val="tx1"/>
                </a:solidFill>
              </a:rPr>
              <a:t>Helps in DNA replication</a:t>
            </a:r>
          </a:p>
          <a:p>
            <a:endParaRPr lang="en-US" dirty="0"/>
          </a:p>
        </p:txBody>
      </p:sp>
    </p:spTree>
    <p:extLst>
      <p:ext uri="{BB962C8B-B14F-4D97-AF65-F5344CB8AC3E}">
        <p14:creationId xmlns:p14="http://schemas.microsoft.com/office/powerpoint/2010/main" xmlns="" val="2124277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5801"/>
            <a:ext cx="12192000" cy="4462760"/>
          </a:xfrm>
          <a:prstGeom prst="rect">
            <a:avLst/>
          </a:prstGeom>
        </p:spPr>
        <p:txBody>
          <a:bodyPr wrap="square">
            <a:spAutoFit/>
          </a:bodyPr>
          <a:lstStyle/>
          <a:p>
            <a:pPr algn="ctr"/>
            <a:r>
              <a:rPr lang="en-US" sz="4000" u="sng" dirty="0"/>
              <a:t>CAPSULE OR SLIME LAYER</a:t>
            </a:r>
          </a:p>
          <a:p>
            <a:pPr marL="571500" indent="-571500">
              <a:buFont typeface="Arial" panose="020B0604020202020204" pitchFamily="34" charset="0"/>
              <a:buChar char="•"/>
            </a:pPr>
            <a:r>
              <a:rPr lang="en-US" sz="4000" dirty="0"/>
              <a:t>Glycocalyx ‐Polysaccharide on external surface</a:t>
            </a:r>
          </a:p>
          <a:p>
            <a:pPr marL="571500" indent="-571500">
              <a:buFont typeface="Arial" panose="020B0604020202020204" pitchFamily="34" charset="0"/>
              <a:buChar char="•"/>
            </a:pPr>
            <a:r>
              <a:rPr lang="en-US" sz="4400" dirty="0"/>
              <a:t>Adhere bacteria to surface - </a:t>
            </a:r>
            <a:r>
              <a:rPr lang="en-US" sz="4000" dirty="0"/>
              <a:t>S. </a:t>
            </a:r>
            <a:r>
              <a:rPr lang="en-US" sz="4000" dirty="0" err="1"/>
              <a:t>mutans</a:t>
            </a:r>
            <a:r>
              <a:rPr lang="en-US" sz="4000" dirty="0"/>
              <a:t> and enamel of teeth</a:t>
            </a:r>
          </a:p>
          <a:p>
            <a:pPr marL="571500" indent="-571500">
              <a:buFont typeface="Arial" panose="020B0604020202020204" pitchFamily="34" charset="0"/>
              <a:buChar char="•"/>
            </a:pPr>
            <a:r>
              <a:rPr lang="en-US" sz="4400" dirty="0"/>
              <a:t>Prevents Phagocytosis - </a:t>
            </a:r>
            <a:r>
              <a:rPr lang="en-US" sz="4000" dirty="0"/>
              <a:t>Complement can’t penetrate sugars</a:t>
            </a:r>
          </a:p>
          <a:p>
            <a:pPr lvl="1"/>
            <a:endParaRPr lang="en-US" sz="36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304800"/>
            <a:ext cx="8463617" cy="914400"/>
          </a:xfrm>
        </p:spPr>
        <p:txBody>
          <a:bodyPr>
            <a:normAutofit/>
          </a:bodyPr>
          <a:lstStyle/>
          <a:p>
            <a:r>
              <a:rPr lang="en-US" sz="4400" dirty="0">
                <a:solidFill>
                  <a:schemeClr val="tx1"/>
                </a:solidFill>
              </a:rPr>
              <a:t>SLIME LAYER</a:t>
            </a:r>
          </a:p>
        </p:txBody>
      </p:sp>
      <p:sp>
        <p:nvSpPr>
          <p:cNvPr id="3" name="Content Placeholder 2"/>
          <p:cNvSpPr>
            <a:spLocks noGrp="1"/>
          </p:cNvSpPr>
          <p:nvPr>
            <p:ph idx="1"/>
          </p:nvPr>
        </p:nvSpPr>
        <p:spPr>
          <a:xfrm>
            <a:off x="765908" y="1219201"/>
            <a:ext cx="10160001" cy="3880773"/>
          </a:xfrm>
        </p:spPr>
        <p:txBody>
          <a:bodyPr>
            <a:normAutofit/>
          </a:bodyPr>
          <a:lstStyle/>
          <a:p>
            <a:r>
              <a:rPr lang="en-US" sz="3600" dirty="0">
                <a:solidFill>
                  <a:schemeClr val="tx1"/>
                </a:solidFill>
              </a:rPr>
              <a:t>Viscid carbohydrate material outside cell wall</a:t>
            </a:r>
          </a:p>
          <a:p>
            <a:r>
              <a:rPr lang="en-US" sz="3600" dirty="0">
                <a:solidFill>
                  <a:schemeClr val="tx1"/>
                </a:solidFill>
              </a:rPr>
              <a:t>Produce mucoid colonies on agar media</a:t>
            </a:r>
          </a:p>
          <a:p>
            <a:r>
              <a:rPr lang="en-US" sz="3600" dirty="0">
                <a:solidFill>
                  <a:schemeClr val="tx1"/>
                </a:solidFill>
              </a:rPr>
              <a:t>Little affinity for basic dye.</a:t>
            </a:r>
          </a:p>
          <a:p>
            <a:r>
              <a:rPr lang="en-US" sz="3600" dirty="0">
                <a:solidFill>
                  <a:schemeClr val="tx1"/>
                </a:solidFill>
              </a:rPr>
              <a:t>Ex. </a:t>
            </a:r>
            <a:r>
              <a:rPr lang="en-US" sz="3600" dirty="0" err="1">
                <a:solidFill>
                  <a:schemeClr val="tx1"/>
                </a:solidFill>
              </a:rPr>
              <a:t>Klebsiella</a:t>
            </a:r>
            <a:endParaRPr lang="en-US" sz="3600" dirty="0">
              <a:solidFill>
                <a:schemeClr val="tx1"/>
              </a:solidFill>
            </a:endParaRPr>
          </a:p>
        </p:txBody>
      </p:sp>
    </p:spTree>
    <p:extLst>
      <p:ext uri="{BB962C8B-B14F-4D97-AF65-F5344CB8AC3E}">
        <p14:creationId xmlns:p14="http://schemas.microsoft.com/office/powerpoint/2010/main" xmlns="" val="500598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228600"/>
            <a:ext cx="8463617" cy="990600"/>
          </a:xfrm>
        </p:spPr>
        <p:txBody>
          <a:bodyPr>
            <a:normAutofit/>
          </a:bodyPr>
          <a:lstStyle/>
          <a:p>
            <a:r>
              <a:rPr lang="en-US" sz="5400" dirty="0">
                <a:solidFill>
                  <a:schemeClr val="tx1"/>
                </a:solidFill>
              </a:rPr>
              <a:t>CAPSULE</a:t>
            </a:r>
          </a:p>
        </p:txBody>
      </p:sp>
      <p:sp>
        <p:nvSpPr>
          <p:cNvPr id="3" name="Content Placeholder 2"/>
          <p:cNvSpPr>
            <a:spLocks noGrp="1"/>
          </p:cNvSpPr>
          <p:nvPr>
            <p:ph idx="1"/>
          </p:nvPr>
        </p:nvSpPr>
        <p:spPr>
          <a:xfrm>
            <a:off x="812798" y="1371600"/>
            <a:ext cx="10566401" cy="5181600"/>
          </a:xfrm>
        </p:spPr>
        <p:txBody>
          <a:bodyPr>
            <a:normAutofit fontScale="92500" lnSpcReduction="20000"/>
          </a:bodyPr>
          <a:lstStyle/>
          <a:p>
            <a:r>
              <a:rPr lang="en-US" sz="3100" dirty="0">
                <a:solidFill>
                  <a:schemeClr val="tx1"/>
                </a:solidFill>
              </a:rPr>
              <a:t>Gelatinous secretion of bacteria organized as thick coat around cell wall.</a:t>
            </a:r>
          </a:p>
          <a:p>
            <a:r>
              <a:rPr lang="en-US" sz="3100" dirty="0">
                <a:solidFill>
                  <a:schemeClr val="tx1"/>
                </a:solidFill>
              </a:rPr>
              <a:t>Capsulated bacteria are usually non-motile as flagella remains unfunctional in presence of capsule.</a:t>
            </a:r>
          </a:p>
          <a:p>
            <a:r>
              <a:rPr lang="en-US" sz="3100" dirty="0">
                <a:solidFill>
                  <a:schemeClr val="tx1"/>
                </a:solidFill>
              </a:rPr>
              <a:t>Capsules develops in presence of high sugar conc., blood serum, in living host</a:t>
            </a:r>
          </a:p>
          <a:p>
            <a:r>
              <a:rPr lang="en-US" sz="3100" dirty="0">
                <a:solidFill>
                  <a:schemeClr val="tx1"/>
                </a:solidFill>
              </a:rPr>
              <a:t>Thinner capsule – microcapsule – meningococci, Str. </a:t>
            </a:r>
            <a:r>
              <a:rPr lang="en-US" sz="3100" dirty="0" err="1">
                <a:solidFill>
                  <a:schemeClr val="tx1"/>
                </a:solidFill>
              </a:rPr>
              <a:t>pyogens</a:t>
            </a:r>
            <a:r>
              <a:rPr lang="en-US" sz="3100" dirty="0">
                <a:solidFill>
                  <a:schemeClr val="tx1"/>
                </a:solidFill>
              </a:rPr>
              <a:t>, H. influenza</a:t>
            </a:r>
          </a:p>
          <a:p>
            <a:r>
              <a:rPr lang="en-US" sz="3100" dirty="0">
                <a:solidFill>
                  <a:schemeClr val="tx1"/>
                </a:solidFill>
              </a:rPr>
              <a:t>Polysaccharide – Pneumococci, </a:t>
            </a:r>
            <a:r>
              <a:rPr lang="en-US" sz="3100" dirty="0" err="1">
                <a:solidFill>
                  <a:schemeClr val="tx1"/>
                </a:solidFill>
              </a:rPr>
              <a:t>Klebsiella</a:t>
            </a:r>
            <a:endParaRPr lang="en-US" sz="3100" dirty="0">
              <a:solidFill>
                <a:schemeClr val="tx1"/>
              </a:solidFill>
            </a:endParaRPr>
          </a:p>
          <a:p>
            <a:r>
              <a:rPr lang="en-US" sz="3100" dirty="0">
                <a:solidFill>
                  <a:schemeClr val="tx1"/>
                </a:solidFill>
              </a:rPr>
              <a:t>Polypeptide – Bacillus anthracis</a:t>
            </a:r>
          </a:p>
          <a:p>
            <a:r>
              <a:rPr lang="en-US" sz="3100" dirty="0">
                <a:solidFill>
                  <a:schemeClr val="tx1"/>
                </a:solidFill>
              </a:rPr>
              <a:t>Hyaluronic acid – Str. </a:t>
            </a:r>
            <a:r>
              <a:rPr lang="en-US" sz="3100" dirty="0" err="1">
                <a:solidFill>
                  <a:schemeClr val="tx1"/>
                </a:solidFill>
              </a:rPr>
              <a:t>pyogens</a:t>
            </a:r>
            <a:endParaRPr lang="en-US" sz="3100" dirty="0">
              <a:solidFill>
                <a:schemeClr val="tx1"/>
              </a:solidFill>
            </a:endParaRPr>
          </a:p>
          <a:p>
            <a:r>
              <a:rPr lang="en-US" sz="3100" dirty="0">
                <a:solidFill>
                  <a:schemeClr val="tx1"/>
                </a:solidFill>
              </a:rPr>
              <a:t>No affinity for dye.</a:t>
            </a:r>
          </a:p>
          <a:p>
            <a:endParaRPr lang="en-US" dirty="0"/>
          </a:p>
        </p:txBody>
      </p:sp>
    </p:spTree>
    <p:extLst>
      <p:ext uri="{BB962C8B-B14F-4D97-AF65-F5344CB8AC3E}">
        <p14:creationId xmlns:p14="http://schemas.microsoft.com/office/powerpoint/2010/main" xmlns="" val="417425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8806" y="1122363"/>
            <a:ext cx="9669194" cy="2387600"/>
          </a:xfrm>
        </p:spPr>
        <p:txBody>
          <a:bodyPr>
            <a:normAutofit/>
          </a:bodyPr>
          <a:lstStyle/>
          <a:p>
            <a:r>
              <a:rPr lang="en-US" sz="6600" dirty="0" smtClean="0">
                <a:solidFill>
                  <a:schemeClr val="tx1"/>
                </a:solidFill>
              </a:rPr>
              <a:t>BACTERIAL  </a:t>
            </a:r>
            <a:r>
              <a:rPr lang="en-US" sz="6600" dirty="0">
                <a:solidFill>
                  <a:schemeClr val="tx1"/>
                </a:solidFill>
              </a:rPr>
              <a:t>ANATOMY</a:t>
            </a:r>
          </a:p>
        </p:txBody>
      </p:sp>
    </p:spTree>
    <p:extLst>
      <p:ext uri="{BB962C8B-B14F-4D97-AF65-F5344CB8AC3E}">
        <p14:creationId xmlns:p14="http://schemas.microsoft.com/office/powerpoint/2010/main" xmlns="" val="17640162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6948"/>
            <a:ext cx="12192000" cy="6629400"/>
          </a:xfrm>
        </p:spPr>
        <p:txBody>
          <a:bodyPr>
            <a:noAutofit/>
          </a:bodyPr>
          <a:lstStyle/>
          <a:p>
            <a:r>
              <a:rPr lang="en-US" sz="2800" dirty="0">
                <a:solidFill>
                  <a:schemeClr val="tx1"/>
                </a:solidFill>
              </a:rPr>
              <a:t>Negative staining with India Ink – capsule seen as halo</a:t>
            </a:r>
          </a:p>
          <a:p>
            <a:r>
              <a:rPr lang="en-US" sz="2800" dirty="0">
                <a:solidFill>
                  <a:schemeClr val="tx1"/>
                </a:solidFill>
              </a:rPr>
              <a:t>Staining using copper salt as mordant</a:t>
            </a:r>
          </a:p>
          <a:p>
            <a:r>
              <a:rPr lang="en-US" sz="2800" dirty="0">
                <a:solidFill>
                  <a:schemeClr val="tx1"/>
                </a:solidFill>
              </a:rPr>
              <a:t>Serology</a:t>
            </a:r>
          </a:p>
          <a:p>
            <a:pPr marL="0" indent="0">
              <a:buNone/>
            </a:pPr>
            <a:r>
              <a:rPr lang="en-US" sz="2800" dirty="0">
                <a:solidFill>
                  <a:srgbClr val="FF0000"/>
                </a:solidFill>
              </a:rPr>
              <a:t>Capsule + Anti Capsular Serum = </a:t>
            </a:r>
            <a:r>
              <a:rPr lang="en-US" sz="2800" b="1" dirty="0">
                <a:solidFill>
                  <a:srgbClr val="00B0F0"/>
                </a:solidFill>
              </a:rPr>
              <a:t>capsule becomes swollen and prominent due to increase in refractive Index</a:t>
            </a:r>
            <a:r>
              <a:rPr lang="en-US" sz="2800" dirty="0">
                <a:solidFill>
                  <a:srgbClr val="FF0000"/>
                </a:solidFill>
              </a:rPr>
              <a:t>- Can be easily seen by negative staining (</a:t>
            </a:r>
            <a:r>
              <a:rPr lang="en-US" sz="2800" dirty="0" err="1">
                <a:solidFill>
                  <a:srgbClr val="FF0000"/>
                </a:solidFill>
              </a:rPr>
              <a:t>Quellung</a:t>
            </a:r>
            <a:r>
              <a:rPr lang="en-US" sz="2800" dirty="0">
                <a:solidFill>
                  <a:srgbClr val="FF0000"/>
                </a:solidFill>
              </a:rPr>
              <a:t> reaction)</a:t>
            </a:r>
          </a:p>
          <a:p>
            <a:pPr marL="0" indent="0">
              <a:buNone/>
            </a:pPr>
            <a:r>
              <a:rPr lang="en-US" sz="2800" u="sng" dirty="0">
                <a:solidFill>
                  <a:schemeClr val="tx1"/>
                </a:solidFill>
              </a:rPr>
              <a:t>FUNCTIONS OF CAPSULE</a:t>
            </a:r>
            <a:r>
              <a:rPr lang="en-US" sz="2800" dirty="0">
                <a:solidFill>
                  <a:schemeClr val="tx1"/>
                </a:solidFill>
              </a:rPr>
              <a:t>:</a:t>
            </a:r>
          </a:p>
          <a:p>
            <a:r>
              <a:rPr lang="en-US" sz="2800" dirty="0">
                <a:solidFill>
                  <a:schemeClr val="tx1"/>
                </a:solidFill>
              </a:rPr>
              <a:t>Protection against deleterious agents &amp; lytic enzymes</a:t>
            </a:r>
          </a:p>
          <a:p>
            <a:r>
              <a:rPr lang="en-US" sz="2800" dirty="0">
                <a:solidFill>
                  <a:schemeClr val="tx1"/>
                </a:solidFill>
              </a:rPr>
              <a:t>Inhibits phagocytosis – virulent factor</a:t>
            </a:r>
          </a:p>
          <a:p>
            <a:r>
              <a:rPr lang="en-US" sz="2800" dirty="0">
                <a:solidFill>
                  <a:schemeClr val="tx1"/>
                </a:solidFill>
              </a:rPr>
              <a:t>Capsular antigen is </a:t>
            </a:r>
            <a:r>
              <a:rPr lang="en-US" sz="2800" dirty="0" err="1">
                <a:solidFill>
                  <a:schemeClr val="tx1"/>
                </a:solidFill>
              </a:rPr>
              <a:t>hapten</a:t>
            </a:r>
            <a:r>
              <a:rPr lang="en-US" sz="2800" dirty="0">
                <a:solidFill>
                  <a:schemeClr val="tx1"/>
                </a:solidFill>
              </a:rPr>
              <a:t> &amp; specific</a:t>
            </a:r>
          </a:p>
        </p:txBody>
      </p:sp>
    </p:spTree>
    <p:extLst>
      <p:ext uri="{BB962C8B-B14F-4D97-AF65-F5344CB8AC3E}">
        <p14:creationId xmlns:p14="http://schemas.microsoft.com/office/powerpoint/2010/main" xmlns="" val="31733734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030" descr="C:\My Documents\教学幻灯\插图\14-2.jpg">
            <a:extLst>
              <a:ext uri="{FF2B5EF4-FFF2-40B4-BE49-F238E27FC236}">
                <a16:creationId xmlns:a16="http://schemas.microsoft.com/office/drawing/2014/main" xmlns="" id="{05706074-A810-459A-96FB-4E5385538B8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5751" y="357189"/>
            <a:ext cx="5143500" cy="2714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3" name="Picture 1029" descr="C:\My Documents\教学幻灯\插图\14-1.jpg">
            <a:extLst>
              <a:ext uri="{FF2B5EF4-FFF2-40B4-BE49-F238E27FC236}">
                <a16:creationId xmlns:a16="http://schemas.microsoft.com/office/drawing/2014/main" xmlns="" id="{360F4D5D-3925-460F-8C97-B59F67EF3DE1}"/>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86501" y="357189"/>
            <a:ext cx="5238751" cy="2714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4" name="Picture 1031" descr="D:\HDK\91.bmp">
            <a:extLst>
              <a:ext uri="{FF2B5EF4-FFF2-40B4-BE49-F238E27FC236}">
                <a16:creationId xmlns:a16="http://schemas.microsoft.com/office/drawing/2014/main" xmlns="" id="{6F1EE708-47FA-41B9-BB12-3E5E8BEB184E}"/>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5751" y="3357564"/>
            <a:ext cx="5283200" cy="3500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5" name="Picture 1032" descr="D:\HDK\92.bmp">
            <a:extLst>
              <a:ext uri="{FF2B5EF4-FFF2-40B4-BE49-F238E27FC236}">
                <a16:creationId xmlns:a16="http://schemas.microsoft.com/office/drawing/2014/main" xmlns="" id="{AEB0DAEB-F2FB-4F78-B726-E903E3D2E9CD}"/>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286500" y="3357564"/>
            <a:ext cx="5149851" cy="3214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527743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53">
            <a:extLst>
              <a:ext uri="{FF2B5EF4-FFF2-40B4-BE49-F238E27FC236}">
                <a16:creationId xmlns:a16="http://schemas.microsoft.com/office/drawing/2014/main" xmlns="" id="{725F691A-6949-4096-A31D-9FB823207D0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49600" y="685800"/>
            <a:ext cx="57912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87" name="Rectangle 2">
            <a:extLst>
              <a:ext uri="{FF2B5EF4-FFF2-40B4-BE49-F238E27FC236}">
                <a16:creationId xmlns:a16="http://schemas.microsoft.com/office/drawing/2014/main" xmlns="" id="{B37FF75B-36EB-4CEB-BB20-46CA5FFB7BCF}"/>
              </a:ext>
            </a:extLst>
          </p:cNvPr>
          <p:cNvSpPr>
            <a:spLocks noChangeArrowheads="1"/>
          </p:cNvSpPr>
          <p:nvPr/>
        </p:nvSpPr>
        <p:spPr bwMode="auto">
          <a:xfrm>
            <a:off x="304800" y="4876800"/>
            <a:ext cx="115824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ClrTx/>
              <a:buSzTx/>
              <a:buFontTx/>
              <a:buNone/>
            </a:pPr>
            <a:r>
              <a:rPr lang="en-US" altLang="en-US" sz="2400" b="1">
                <a:solidFill>
                  <a:srgbClr val="0000FF"/>
                </a:solidFill>
                <a:latin typeface="Lucida Sans Unicode" panose="020B0602030504020204" pitchFamily="34" charset="0"/>
              </a:rPr>
              <a:t>  negative staining technique. The bacterial cells and the background stain, but the capsules do not. The capsules are seen as unstained “halos” around the bacterial cells.  </a:t>
            </a:r>
            <a:r>
              <a:rPr lang="en-US" altLang="en-US" sz="2400" b="1">
                <a:solidFill>
                  <a:srgbClr val="FF0000"/>
                </a:solidFill>
                <a:latin typeface="Lucida Sans Unicode" panose="020B0602030504020204" pitchFamily="34" charset="0"/>
              </a:rPr>
              <a:t>Quellung  Reaction</a:t>
            </a:r>
            <a:endParaRPr lang="en-US" altLang="en-US" sz="2400">
              <a:solidFill>
                <a:srgbClr val="FF0000"/>
              </a:solidFill>
              <a:latin typeface="Lucida Sans Unicode" panose="020B0602030504020204" pitchFamily="34" charset="0"/>
            </a:endParaRPr>
          </a:p>
        </p:txBody>
      </p:sp>
    </p:spTree>
    <p:extLst>
      <p:ext uri="{BB962C8B-B14F-4D97-AF65-F5344CB8AC3E}">
        <p14:creationId xmlns:p14="http://schemas.microsoft.com/office/powerpoint/2010/main" xmlns="" val="8388744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NUCLEUS</a:t>
            </a:r>
          </a:p>
        </p:txBody>
      </p:sp>
      <p:sp>
        <p:nvSpPr>
          <p:cNvPr id="3" name="Content Placeholder 2"/>
          <p:cNvSpPr>
            <a:spLocks noGrp="1"/>
          </p:cNvSpPr>
          <p:nvPr>
            <p:ph idx="1"/>
          </p:nvPr>
        </p:nvSpPr>
        <p:spPr>
          <a:xfrm>
            <a:off x="304800" y="1293446"/>
            <a:ext cx="11480800" cy="5412154"/>
          </a:xfrm>
        </p:spPr>
        <p:txBody>
          <a:bodyPr>
            <a:noAutofit/>
          </a:bodyPr>
          <a:lstStyle/>
          <a:p>
            <a:pPr>
              <a:buFont typeface="Wingdings" panose="05000000000000000000" pitchFamily="2" charset="2"/>
              <a:buChar char="Ø"/>
            </a:pPr>
            <a:r>
              <a:rPr lang="en-US" sz="2800" dirty="0">
                <a:solidFill>
                  <a:schemeClr val="tx1"/>
                </a:solidFill>
              </a:rPr>
              <a:t>DNA is long(1000u), tightly coiled filament, Haploid - Advantages of 1N DNA over 2N DNA</a:t>
            </a:r>
          </a:p>
          <a:p>
            <a:pPr>
              <a:buFont typeface="Wingdings" panose="05000000000000000000" pitchFamily="2" charset="2"/>
              <a:buChar char="Ø"/>
            </a:pPr>
            <a:r>
              <a:rPr lang="en-US" sz="2800" dirty="0">
                <a:solidFill>
                  <a:schemeClr val="tx1"/>
                </a:solidFill>
              </a:rPr>
              <a:t>Nuclear membrane &amp; nucleolus absent</a:t>
            </a:r>
          </a:p>
          <a:p>
            <a:pPr>
              <a:buFont typeface="Wingdings" panose="05000000000000000000" pitchFamily="2" charset="2"/>
              <a:buChar char="Ø"/>
            </a:pPr>
            <a:r>
              <a:rPr lang="en-US" sz="2800" dirty="0">
                <a:solidFill>
                  <a:schemeClr val="tx1"/>
                </a:solidFill>
              </a:rPr>
              <a:t>One per cell</a:t>
            </a:r>
          </a:p>
          <a:p>
            <a:pPr>
              <a:buFont typeface="Wingdings" panose="05000000000000000000" pitchFamily="2" charset="2"/>
              <a:buChar char="Ø"/>
            </a:pPr>
            <a:r>
              <a:rPr lang="en-US" sz="2800" dirty="0">
                <a:solidFill>
                  <a:schemeClr val="tx1"/>
                </a:solidFill>
              </a:rPr>
              <a:t>More efficient; grows quicker</a:t>
            </a:r>
          </a:p>
          <a:p>
            <a:pPr>
              <a:buFont typeface="Wingdings" panose="05000000000000000000" pitchFamily="2" charset="2"/>
              <a:buChar char="Ø"/>
            </a:pPr>
            <a:r>
              <a:rPr lang="en-US" sz="2800" dirty="0">
                <a:solidFill>
                  <a:schemeClr val="tx1"/>
                </a:solidFill>
              </a:rPr>
              <a:t>Mutations allow adaptation to environment quicker</a:t>
            </a:r>
          </a:p>
          <a:p>
            <a:pPr>
              <a:buFont typeface="Wingdings" panose="05000000000000000000" pitchFamily="2" charset="2"/>
              <a:buChar char="Ø"/>
            </a:pPr>
            <a:r>
              <a:rPr lang="en-US" sz="2800" dirty="0">
                <a:solidFill>
                  <a:schemeClr val="tx1"/>
                </a:solidFill>
              </a:rPr>
              <a:t>Plasmids; extra circular DNA - Antibiotic Resistance, </a:t>
            </a:r>
            <a:r>
              <a:rPr lang="en-US" sz="2800" dirty="0" err="1">
                <a:solidFill>
                  <a:schemeClr val="tx1"/>
                </a:solidFill>
              </a:rPr>
              <a:t>toxigenicity</a:t>
            </a:r>
            <a:r>
              <a:rPr lang="en-US" sz="2800" dirty="0">
                <a:solidFill>
                  <a:schemeClr val="tx1"/>
                </a:solidFill>
              </a:rPr>
              <a:t>, virulence</a:t>
            </a:r>
          </a:p>
          <a:p>
            <a:pPr>
              <a:buFont typeface="Wingdings" panose="05000000000000000000" pitchFamily="2" charset="2"/>
              <a:buChar char="Ø"/>
            </a:pPr>
            <a:endParaRPr lang="en-US" sz="2000" dirty="0"/>
          </a:p>
        </p:txBody>
      </p:sp>
    </p:spTree>
    <p:extLst>
      <p:ext uri="{BB962C8B-B14F-4D97-AF65-F5344CB8AC3E}">
        <p14:creationId xmlns:p14="http://schemas.microsoft.com/office/powerpoint/2010/main" xmlns="" val="3960597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914400" y="0"/>
            <a:ext cx="10363200" cy="685800"/>
          </a:xfrm>
        </p:spPr>
        <p:txBody>
          <a:bodyPr anchor="ctr"/>
          <a:lstStyle/>
          <a:p>
            <a:pPr algn="l"/>
            <a:endParaRPr lang="en-US" altLang="en-US" sz="2800" dirty="0"/>
          </a:p>
        </p:txBody>
      </p:sp>
      <p:sp>
        <p:nvSpPr>
          <p:cNvPr id="8195" name="Rectangle 3"/>
          <p:cNvSpPr>
            <a:spLocks noGrp="1" noChangeArrowheads="1"/>
          </p:cNvSpPr>
          <p:nvPr>
            <p:ph type="subTitle" idx="1"/>
          </p:nvPr>
        </p:nvSpPr>
        <p:spPr>
          <a:xfrm>
            <a:off x="406400" y="914400"/>
            <a:ext cx="11277600" cy="5715000"/>
          </a:xfrm>
        </p:spPr>
        <p:txBody>
          <a:bodyPr>
            <a:normAutofit/>
          </a:bodyPr>
          <a:lstStyle/>
          <a:p>
            <a:pPr algn="l"/>
            <a:r>
              <a:rPr lang="en-US" altLang="en-US" sz="2400" dirty="0">
                <a:solidFill>
                  <a:schemeClr val="tx1"/>
                </a:solidFill>
              </a:rPr>
              <a:t>Bacterial chromosome and an extra-chromosomal “plasmid</a:t>
            </a:r>
            <a:r>
              <a:rPr lang="en-US" altLang="en-US" sz="4000" dirty="0">
                <a:solidFill>
                  <a:schemeClr val="tx1"/>
                </a:solidFill>
              </a:rPr>
              <a:t>”</a:t>
            </a:r>
          </a:p>
        </p:txBody>
      </p:sp>
      <p:pic>
        <p:nvPicPr>
          <p:cNvPr id="8196" name="Picture 4" descr="F7AFD_plasmid"/>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33601" y="2743201"/>
            <a:ext cx="8115300" cy="31146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13858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400" y="533400"/>
            <a:ext cx="11074400" cy="5139869"/>
          </a:xfrm>
          <a:prstGeom prst="rect">
            <a:avLst/>
          </a:prstGeom>
        </p:spPr>
        <p:txBody>
          <a:bodyPr wrap="square">
            <a:spAutoFit/>
          </a:bodyPr>
          <a:lstStyle/>
          <a:p>
            <a:r>
              <a:rPr lang="en-US" sz="4400" dirty="0"/>
              <a:t>Flagella</a:t>
            </a:r>
          </a:p>
          <a:p>
            <a:pPr marL="457200" indent="-457200">
              <a:buFont typeface="Arial" panose="020B0604020202020204" pitchFamily="34" charset="0"/>
              <a:buChar char="•"/>
            </a:pPr>
            <a:r>
              <a:rPr lang="en-US" sz="3200" dirty="0"/>
              <a:t>Motility ‐movement</a:t>
            </a:r>
          </a:p>
          <a:p>
            <a:pPr marL="457200" indent="-457200">
              <a:buFont typeface="Arial" panose="020B0604020202020204" pitchFamily="34" charset="0"/>
              <a:buChar char="•"/>
            </a:pPr>
            <a:r>
              <a:rPr lang="en-US" sz="3200" dirty="0"/>
              <a:t>Swarming occurs with some bacteria - </a:t>
            </a:r>
            <a:r>
              <a:rPr lang="en-US" sz="2800" dirty="0"/>
              <a:t>Spread across Petri Dish</a:t>
            </a:r>
          </a:p>
          <a:p>
            <a:pPr marL="457200" indent="-457200">
              <a:buFont typeface="Arial" panose="020B0604020202020204" pitchFamily="34" charset="0"/>
              <a:buChar char="•"/>
            </a:pPr>
            <a:r>
              <a:rPr lang="en-US" sz="3200" dirty="0"/>
              <a:t>Proteus species most evident</a:t>
            </a:r>
          </a:p>
          <a:p>
            <a:pPr marL="457200" indent="-457200">
              <a:buFont typeface="Arial" panose="020B0604020202020204" pitchFamily="34" charset="0"/>
              <a:buChar char="•"/>
            </a:pPr>
            <a:r>
              <a:rPr lang="en-US" sz="3200" dirty="0"/>
              <a:t>Long &amp; contractile</a:t>
            </a:r>
          </a:p>
          <a:p>
            <a:pPr marL="457200" indent="-457200">
              <a:buFont typeface="Arial" panose="020B0604020202020204" pitchFamily="34" charset="0"/>
              <a:buChar char="•"/>
            </a:pPr>
            <a:r>
              <a:rPr lang="en-US" sz="3200" dirty="0"/>
              <a:t>Arrangement basis for classification :- </a:t>
            </a:r>
            <a:r>
              <a:rPr lang="en-US" sz="3200" dirty="0" err="1"/>
              <a:t>Monotrichous</a:t>
            </a:r>
            <a:r>
              <a:rPr lang="en-US" sz="3200" dirty="0"/>
              <a:t>;</a:t>
            </a:r>
            <a:r>
              <a:rPr lang="en-US" sz="2800" dirty="0"/>
              <a:t> 1 </a:t>
            </a:r>
            <a:r>
              <a:rPr lang="en-US" sz="3200" dirty="0"/>
              <a:t>flagella</a:t>
            </a:r>
          </a:p>
          <a:p>
            <a:r>
              <a:rPr lang="en-US" sz="3200" dirty="0"/>
              <a:t>    </a:t>
            </a:r>
            <a:r>
              <a:rPr lang="en-US" sz="3200" dirty="0" err="1"/>
              <a:t>Lophotrichous</a:t>
            </a:r>
            <a:r>
              <a:rPr lang="en-US" sz="3200" dirty="0"/>
              <a:t>; tuft at one end</a:t>
            </a:r>
          </a:p>
          <a:p>
            <a:r>
              <a:rPr lang="en-US" sz="3200" dirty="0"/>
              <a:t>    Amphitrichous; both ends</a:t>
            </a:r>
          </a:p>
          <a:p>
            <a:r>
              <a:rPr lang="en-US" sz="3200" dirty="0"/>
              <a:t>    Peritrichous; all around bacteria</a:t>
            </a:r>
          </a:p>
          <a:p>
            <a:pPr lvl="2"/>
            <a:endParaRPr lang="en-US" sz="2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12798" y="2160590"/>
            <a:ext cx="10871201" cy="3930721"/>
          </a:xfrm>
        </p:spPr>
        <p:txBody>
          <a:bodyPr>
            <a:noAutofit/>
          </a:bodyPr>
          <a:lstStyle/>
          <a:p>
            <a:r>
              <a:rPr lang="en-US" sz="3600" dirty="0"/>
              <a:t>Made of flagellin protein</a:t>
            </a:r>
          </a:p>
          <a:p>
            <a:r>
              <a:rPr lang="en-US" sz="3600" dirty="0"/>
              <a:t>Antigenic</a:t>
            </a:r>
          </a:p>
          <a:p>
            <a:r>
              <a:rPr lang="en-US" sz="3600" dirty="0"/>
              <a:t>Motility – hanging drop</a:t>
            </a:r>
          </a:p>
          <a:p>
            <a:r>
              <a:rPr lang="en-US" sz="3600" dirty="0"/>
              <a:t>Demonstrated by dark Ground Microscopy, mordanting, Electron Microscope</a:t>
            </a:r>
          </a:p>
        </p:txBody>
      </p:sp>
    </p:spTree>
    <p:extLst>
      <p:ext uri="{BB962C8B-B14F-4D97-AF65-F5344CB8AC3E}">
        <p14:creationId xmlns:p14="http://schemas.microsoft.com/office/powerpoint/2010/main" xmlns="" val="26215521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74BDA0-4B0F-41B6-A7FC-7986CC876591}"/>
              </a:ext>
            </a:extLst>
          </p:cNvPr>
          <p:cNvSpPr>
            <a:spLocks noGrp="1"/>
          </p:cNvSpPr>
          <p:nvPr>
            <p:ph type="title"/>
          </p:nvPr>
        </p:nvSpPr>
        <p:spPr/>
        <p:txBody>
          <a:bodyPr>
            <a:normAutofit/>
          </a:bodyPr>
          <a:lstStyle/>
          <a:p>
            <a:pPr eaLnBrk="1" hangingPunct="1">
              <a:defRPr/>
            </a:pPr>
            <a:r>
              <a:rPr lang="en-US" b="1" u="sng" dirty="0">
                <a:solidFill>
                  <a:srgbClr val="C00000"/>
                </a:solidFill>
              </a:rPr>
              <a:t>CLASSIFICATION OF BACTERIA ON THE BASIS OF “Flagella</a:t>
            </a:r>
            <a:r>
              <a:rPr lang="en-US" dirty="0">
                <a:solidFill>
                  <a:srgbClr val="C00000"/>
                </a:solidFill>
              </a:rPr>
              <a:t>”</a:t>
            </a:r>
          </a:p>
        </p:txBody>
      </p:sp>
      <p:pic>
        <p:nvPicPr>
          <p:cNvPr id="46083" name="Content Placeholder 3" descr="220px-Flagella.svg.png">
            <a:extLst>
              <a:ext uri="{FF2B5EF4-FFF2-40B4-BE49-F238E27FC236}">
                <a16:creationId xmlns:a16="http://schemas.microsoft.com/office/drawing/2014/main" xmlns="" id="{B44E964A-7414-4240-8352-F552F9E641A2}"/>
              </a:ext>
            </a:extLst>
          </p:cNvPr>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304800" y="1524000"/>
            <a:ext cx="6705600" cy="4972050"/>
          </a:xfrm>
        </p:spPr>
      </p:pic>
      <p:sp>
        <p:nvSpPr>
          <p:cNvPr id="46084" name="TextBox 4">
            <a:extLst>
              <a:ext uri="{FF2B5EF4-FFF2-40B4-BE49-F238E27FC236}">
                <a16:creationId xmlns:a16="http://schemas.microsoft.com/office/drawing/2014/main" xmlns="" id="{135C40EB-2B58-4187-BCD8-5DA98306DE14}"/>
              </a:ext>
            </a:extLst>
          </p:cNvPr>
          <p:cNvSpPr txBox="1">
            <a:spLocks noChangeArrowheads="1"/>
          </p:cNvSpPr>
          <p:nvPr/>
        </p:nvSpPr>
        <p:spPr bwMode="auto">
          <a:xfrm>
            <a:off x="6807200" y="1981200"/>
            <a:ext cx="3860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en-US" altLang="en-US" sz="2400"/>
          </a:p>
        </p:txBody>
      </p:sp>
      <p:sp>
        <p:nvSpPr>
          <p:cNvPr id="46085" name="TextBox 8">
            <a:extLst>
              <a:ext uri="{FF2B5EF4-FFF2-40B4-BE49-F238E27FC236}">
                <a16:creationId xmlns:a16="http://schemas.microsoft.com/office/drawing/2014/main" xmlns="" id="{F42BA022-21F0-4D63-875B-1F3B8D46AFB1}"/>
              </a:ext>
            </a:extLst>
          </p:cNvPr>
          <p:cNvSpPr txBox="1">
            <a:spLocks noChangeArrowheads="1"/>
          </p:cNvSpPr>
          <p:nvPr/>
        </p:nvSpPr>
        <p:spPr bwMode="auto">
          <a:xfrm>
            <a:off x="7010400" y="2133601"/>
            <a:ext cx="3860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r>
              <a:rPr lang="en-US" altLang="en-US" sz="2400" b="1" i="1" u="sng">
                <a:solidFill>
                  <a:srgbClr val="0000FF"/>
                </a:solidFill>
              </a:rPr>
              <a:t>MONOTRICHOUS</a:t>
            </a:r>
          </a:p>
        </p:txBody>
      </p:sp>
      <p:sp>
        <p:nvSpPr>
          <p:cNvPr id="46086" name="TextBox 10">
            <a:extLst>
              <a:ext uri="{FF2B5EF4-FFF2-40B4-BE49-F238E27FC236}">
                <a16:creationId xmlns:a16="http://schemas.microsoft.com/office/drawing/2014/main" xmlns="" id="{CC9199C6-4D8F-4D58-A090-44E896FF845A}"/>
              </a:ext>
            </a:extLst>
          </p:cNvPr>
          <p:cNvSpPr txBox="1">
            <a:spLocks noChangeArrowheads="1"/>
          </p:cNvSpPr>
          <p:nvPr/>
        </p:nvSpPr>
        <p:spPr bwMode="auto">
          <a:xfrm>
            <a:off x="7213600" y="3124200"/>
            <a:ext cx="3860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en-US" altLang="en-US" sz="2400"/>
          </a:p>
        </p:txBody>
      </p:sp>
      <p:sp>
        <p:nvSpPr>
          <p:cNvPr id="46087" name="TextBox 12">
            <a:extLst>
              <a:ext uri="{FF2B5EF4-FFF2-40B4-BE49-F238E27FC236}">
                <a16:creationId xmlns:a16="http://schemas.microsoft.com/office/drawing/2014/main" xmlns="" id="{D2BB2AB1-4E57-4E3D-AFCE-92D49F0BFE90}"/>
              </a:ext>
            </a:extLst>
          </p:cNvPr>
          <p:cNvSpPr txBox="1">
            <a:spLocks noChangeArrowheads="1"/>
          </p:cNvSpPr>
          <p:nvPr/>
        </p:nvSpPr>
        <p:spPr bwMode="auto">
          <a:xfrm>
            <a:off x="7620000" y="2590800"/>
            <a:ext cx="3860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en-US" altLang="en-US" sz="2400"/>
          </a:p>
        </p:txBody>
      </p:sp>
      <p:sp>
        <p:nvSpPr>
          <p:cNvPr id="46088" name="TextBox 13">
            <a:extLst>
              <a:ext uri="{FF2B5EF4-FFF2-40B4-BE49-F238E27FC236}">
                <a16:creationId xmlns:a16="http://schemas.microsoft.com/office/drawing/2014/main" xmlns="" id="{A5B16183-A84C-44EE-9D0F-D407C7C3F4F9}"/>
              </a:ext>
            </a:extLst>
          </p:cNvPr>
          <p:cNvSpPr txBox="1">
            <a:spLocks noChangeArrowheads="1"/>
          </p:cNvSpPr>
          <p:nvPr/>
        </p:nvSpPr>
        <p:spPr bwMode="auto">
          <a:xfrm>
            <a:off x="7010400" y="3124201"/>
            <a:ext cx="3860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r>
              <a:rPr lang="en-US" altLang="en-US" sz="2400" b="1" i="1" u="sng">
                <a:solidFill>
                  <a:srgbClr val="0000FF"/>
                </a:solidFill>
              </a:rPr>
              <a:t>LOPHOTRICHOUS</a:t>
            </a:r>
          </a:p>
        </p:txBody>
      </p:sp>
      <p:sp>
        <p:nvSpPr>
          <p:cNvPr id="46089" name="TextBox 15">
            <a:extLst>
              <a:ext uri="{FF2B5EF4-FFF2-40B4-BE49-F238E27FC236}">
                <a16:creationId xmlns:a16="http://schemas.microsoft.com/office/drawing/2014/main" xmlns="" id="{FE884810-2547-4C8B-BB7D-CEA40B4ED874}"/>
              </a:ext>
            </a:extLst>
          </p:cNvPr>
          <p:cNvSpPr txBox="1">
            <a:spLocks noChangeArrowheads="1"/>
          </p:cNvSpPr>
          <p:nvPr/>
        </p:nvSpPr>
        <p:spPr bwMode="auto">
          <a:xfrm>
            <a:off x="7010401" y="4267201"/>
            <a:ext cx="278473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r>
              <a:rPr lang="en-US" altLang="en-US" sz="2400" b="1" i="1" u="sng">
                <a:solidFill>
                  <a:srgbClr val="0000FF"/>
                </a:solidFill>
              </a:rPr>
              <a:t>AMPHITRICHOUS</a:t>
            </a:r>
          </a:p>
        </p:txBody>
      </p:sp>
      <p:sp>
        <p:nvSpPr>
          <p:cNvPr id="46090" name="TextBox 16">
            <a:extLst>
              <a:ext uri="{FF2B5EF4-FFF2-40B4-BE49-F238E27FC236}">
                <a16:creationId xmlns:a16="http://schemas.microsoft.com/office/drawing/2014/main" xmlns="" id="{632A7A4C-7B83-4CDE-A31A-EE4CDB7AAC0B}"/>
              </a:ext>
            </a:extLst>
          </p:cNvPr>
          <p:cNvSpPr txBox="1">
            <a:spLocks noChangeArrowheads="1"/>
          </p:cNvSpPr>
          <p:nvPr/>
        </p:nvSpPr>
        <p:spPr bwMode="auto">
          <a:xfrm>
            <a:off x="7010400" y="5257801"/>
            <a:ext cx="247696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r>
              <a:rPr lang="en-US" altLang="en-US" sz="2400" b="1" i="1" u="sng">
                <a:solidFill>
                  <a:srgbClr val="0000FF"/>
                </a:solidFill>
              </a:rPr>
              <a:t>PERITRICHOUS</a:t>
            </a:r>
          </a:p>
        </p:txBody>
      </p:sp>
    </p:spTree>
    <p:extLst>
      <p:ext uri="{BB962C8B-B14F-4D97-AF65-F5344CB8AC3E}">
        <p14:creationId xmlns:p14="http://schemas.microsoft.com/office/powerpoint/2010/main" xmlns="" val="9323216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016000" y="152400"/>
            <a:ext cx="10363200" cy="6400800"/>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xmlns="" id="{A0689E05-6F0B-430E-A6E5-DE9B61269957}"/>
              </a:ext>
            </a:extLst>
          </p:cNvPr>
          <p:cNvSpPr txBox="1">
            <a:spLocks noChangeArrowheads="1"/>
          </p:cNvSpPr>
          <p:nvPr/>
        </p:nvSpPr>
        <p:spPr>
          <a:xfrm>
            <a:off x="383118" y="2428876"/>
            <a:ext cx="11618383" cy="4200525"/>
          </a:xfrm>
          <a:prstGeom prst="rect">
            <a:avLst/>
          </a:prstGeom>
        </p:spPr>
        <p:txBody>
          <a:bodyPr/>
          <a:lstStyle/>
          <a:p>
            <a:pPr marL="342900" indent="-342900" eaLnBrk="1" hangingPunct="1">
              <a:spcBef>
                <a:spcPct val="20000"/>
              </a:spcBef>
              <a:buClr>
                <a:schemeClr val="accent2"/>
              </a:buClr>
              <a:buSzPct val="80000"/>
              <a:buFont typeface="Wingdings" pitchFamily="2" charset="2"/>
              <a:buNone/>
              <a:defRPr/>
            </a:pPr>
            <a:r>
              <a:rPr lang="en-US" altLang="zh-CN" sz="2000" kern="0" dirty="0" err="1">
                <a:solidFill>
                  <a:srgbClr val="0000FF"/>
                </a:solidFill>
                <a:latin typeface="+mn-lt"/>
                <a:ea typeface="+mn-ea"/>
              </a:rPr>
              <a:t>Monotrichate</a:t>
            </a:r>
            <a:r>
              <a:rPr lang="en-US" altLang="zh-CN" sz="2000" kern="0" dirty="0">
                <a:solidFill>
                  <a:srgbClr val="0000FF"/>
                </a:solidFill>
                <a:latin typeface="+mn-lt"/>
                <a:ea typeface="+mn-ea"/>
              </a:rPr>
              <a:t>              Amphitrichate             </a:t>
            </a:r>
            <a:r>
              <a:rPr lang="en-US" altLang="zh-CN" sz="2000" kern="0" dirty="0" err="1">
                <a:solidFill>
                  <a:srgbClr val="0000FF"/>
                </a:solidFill>
                <a:latin typeface="+mn-lt"/>
                <a:ea typeface="+mn-ea"/>
              </a:rPr>
              <a:t>Lophotrichate</a:t>
            </a:r>
            <a:r>
              <a:rPr lang="en-US" altLang="zh-CN" sz="2000" kern="0" dirty="0">
                <a:solidFill>
                  <a:srgbClr val="0000FF"/>
                </a:solidFill>
                <a:latin typeface="+mn-lt"/>
                <a:ea typeface="+mn-ea"/>
              </a:rPr>
              <a:t>             </a:t>
            </a:r>
            <a:r>
              <a:rPr lang="en-US" altLang="zh-CN" sz="2000" kern="0" dirty="0" err="1">
                <a:solidFill>
                  <a:srgbClr val="0000FF"/>
                </a:solidFill>
                <a:latin typeface="+mn-lt"/>
                <a:ea typeface="+mn-ea"/>
              </a:rPr>
              <a:t>Peritrichate</a:t>
            </a:r>
            <a:r>
              <a:rPr lang="en-GB" altLang="zh-CN" sz="3200" kern="0" dirty="0">
                <a:solidFill>
                  <a:srgbClr val="0000FF"/>
                </a:solidFill>
                <a:latin typeface="+mn-lt"/>
                <a:ea typeface="+mn-ea"/>
              </a:rPr>
              <a:t> </a:t>
            </a:r>
            <a:r>
              <a:rPr lang="en-US" altLang="zh-CN" sz="3200" kern="0" dirty="0">
                <a:solidFill>
                  <a:srgbClr val="0000FF"/>
                </a:solidFill>
                <a:latin typeface="+mn-lt"/>
                <a:ea typeface="+mn-ea"/>
              </a:rPr>
              <a:t> </a:t>
            </a:r>
            <a:r>
              <a:rPr lang="en-GB" altLang="zh-CN" sz="3200" kern="0" dirty="0">
                <a:solidFill>
                  <a:srgbClr val="0000FF"/>
                </a:solidFill>
                <a:latin typeface="+mn-lt"/>
                <a:ea typeface="+mn-ea"/>
              </a:rPr>
              <a:t> </a:t>
            </a:r>
            <a:endParaRPr lang="en-US" altLang="zh-CN" sz="3200" kern="0" dirty="0">
              <a:solidFill>
                <a:srgbClr val="0000FF"/>
              </a:solidFill>
              <a:latin typeface="+mn-lt"/>
              <a:ea typeface="+mn-ea"/>
            </a:endParaRPr>
          </a:p>
        </p:txBody>
      </p:sp>
      <p:pic>
        <p:nvPicPr>
          <p:cNvPr id="48131" name="Picture 10" descr="C:\My Documents\教学幻灯\插图\15-2.jpg">
            <a:extLst>
              <a:ext uri="{FF2B5EF4-FFF2-40B4-BE49-F238E27FC236}">
                <a16:creationId xmlns:a16="http://schemas.microsoft.com/office/drawing/2014/main" xmlns="" id="{D1CCE7AC-070C-467C-8409-D201B3D2E308}"/>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00500" y="3786189"/>
            <a:ext cx="4286251" cy="2643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2" name="Picture 5" descr="D:\HDK\137.bmp">
            <a:extLst>
              <a:ext uri="{FF2B5EF4-FFF2-40B4-BE49-F238E27FC236}">
                <a16:creationId xmlns:a16="http://schemas.microsoft.com/office/drawing/2014/main" xmlns="" id="{20723EAB-F0F2-45A2-ABBA-F0FBC0D09668}"/>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1500" y="714375"/>
            <a:ext cx="2286000" cy="153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3" name="Picture 6" descr="D:\HDK\126.bmp">
            <a:extLst>
              <a:ext uri="{FF2B5EF4-FFF2-40B4-BE49-F238E27FC236}">
                <a16:creationId xmlns:a16="http://schemas.microsoft.com/office/drawing/2014/main" xmlns="" id="{4BD27CD0-2180-4E2C-99FF-561F1D245C46}"/>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286500" y="714375"/>
            <a:ext cx="2006600" cy="153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4" name="Picture 7" descr="D:\HDK\133.bmp">
            <a:extLst>
              <a:ext uri="{FF2B5EF4-FFF2-40B4-BE49-F238E27FC236}">
                <a16:creationId xmlns:a16="http://schemas.microsoft.com/office/drawing/2014/main" xmlns="" id="{D6039FC9-EBD1-42CF-A110-37E3678682A2}"/>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239251" y="714375"/>
            <a:ext cx="1911349" cy="153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5" name="Picture 9">
            <a:extLst>
              <a:ext uri="{FF2B5EF4-FFF2-40B4-BE49-F238E27FC236}">
                <a16:creationId xmlns:a16="http://schemas.microsoft.com/office/drawing/2014/main" xmlns="" id="{C31DE0A4-A195-4B1F-82C6-21793D0575F6}"/>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l="20163" t="23558" r="42819" b="38542"/>
          <a:stretch>
            <a:fillRect/>
          </a:stretch>
        </p:blipFill>
        <p:spPr bwMode="auto">
          <a:xfrm>
            <a:off x="3619501" y="714376"/>
            <a:ext cx="2190751" cy="152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5608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1600" y="228600"/>
            <a:ext cx="11379200" cy="4493538"/>
          </a:xfrm>
          <a:prstGeom prst="rect">
            <a:avLst/>
          </a:prstGeom>
        </p:spPr>
        <p:txBody>
          <a:bodyPr wrap="square">
            <a:spAutoFit/>
          </a:bodyPr>
          <a:lstStyle/>
          <a:p>
            <a:endParaRPr lang="en-US" dirty="0"/>
          </a:p>
          <a:p>
            <a:r>
              <a:rPr lang="en-US" sz="4400" dirty="0"/>
              <a:t>Size of Bacteria</a:t>
            </a:r>
          </a:p>
          <a:p>
            <a:pPr>
              <a:buFont typeface="Wingdings" pitchFamily="2" charset="2"/>
              <a:buChar char="Ø"/>
            </a:pPr>
            <a:r>
              <a:rPr lang="en-US" sz="2800" dirty="0"/>
              <a:t>Average bacteria 0.5 ‐2.0 um in diam. (RBC is 7.5 um in diam.)</a:t>
            </a:r>
          </a:p>
          <a:p>
            <a:pPr>
              <a:buFont typeface="Wingdings" pitchFamily="2" charset="2"/>
              <a:buChar char="Ø"/>
            </a:pPr>
            <a:r>
              <a:rPr lang="en-US" sz="2800" dirty="0"/>
              <a:t>Cocci is 1um &amp; bacillus is 2 -10um x 0.2 - 0.5um</a:t>
            </a:r>
          </a:p>
          <a:p>
            <a:pPr>
              <a:buFont typeface="Wingdings" pitchFamily="2" charset="2"/>
              <a:buChar char="Ø"/>
            </a:pPr>
            <a:r>
              <a:rPr lang="en-US" sz="2800" dirty="0"/>
              <a:t>Resolution of unaided eye – 200u</a:t>
            </a:r>
          </a:p>
          <a:p>
            <a:pPr>
              <a:buFont typeface="Wingdings" pitchFamily="2" charset="2"/>
              <a:buChar char="Ø"/>
            </a:pPr>
            <a:r>
              <a:rPr lang="en-US" sz="2800" dirty="0" err="1"/>
              <a:t>Eukaroytes</a:t>
            </a:r>
            <a:r>
              <a:rPr lang="en-US" sz="2800" dirty="0"/>
              <a:t> need structures &amp; organelles</a:t>
            </a:r>
          </a:p>
          <a:p>
            <a:pPr>
              <a:buFont typeface="Wingdings" pitchFamily="2" charset="2"/>
              <a:buChar char="Ø"/>
            </a:pPr>
            <a:r>
              <a:rPr lang="en-US" sz="2800" dirty="0"/>
              <a:t>Bacteria are unicellular, free living</a:t>
            </a:r>
          </a:p>
          <a:p>
            <a:pPr>
              <a:buFont typeface="Wingdings" pitchFamily="2" charset="2"/>
              <a:buChar char="Ø"/>
            </a:pPr>
            <a:r>
              <a:rPr lang="en-US" sz="2800" dirty="0"/>
              <a:t>Have both DNA &amp; RNA</a:t>
            </a:r>
          </a:p>
          <a:p>
            <a:pPr>
              <a:buFont typeface="Wingdings" pitchFamily="2" charset="2"/>
              <a:buChar char="Ø"/>
            </a:pPr>
            <a:r>
              <a:rPr lang="en-US" sz="2800" dirty="0"/>
              <a:t>Belong to kingdom Protista - Prokaryotes, </a:t>
            </a:r>
            <a:r>
              <a:rPr lang="en-US" sz="2800" dirty="0" err="1"/>
              <a:t>Hackel</a:t>
            </a:r>
            <a:r>
              <a:rPr lang="en-US" sz="2800" dirty="0"/>
              <a:t> 1866</a:t>
            </a:r>
          </a:p>
          <a:p>
            <a:pPr>
              <a:buFont typeface="Wingdings" pitchFamily="2" charset="2"/>
              <a:buChar char="Ø"/>
            </a:pPr>
            <a:endParaRPr lang="en-US" sz="2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0"/>
            <a:ext cx="11277600" cy="38100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304800" y="3352800"/>
            <a:ext cx="11379200" cy="3505200"/>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508000" y="685800"/>
            <a:ext cx="11176000" cy="5562600"/>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a:solidFill>
                  <a:schemeClr val="tx1"/>
                </a:solidFill>
              </a:rPr>
              <a:t>RIBOSOMES</a:t>
            </a:r>
          </a:p>
        </p:txBody>
      </p:sp>
      <p:sp>
        <p:nvSpPr>
          <p:cNvPr id="11267" name="Content Placeholder 2"/>
          <p:cNvSpPr>
            <a:spLocks noGrp="1"/>
          </p:cNvSpPr>
          <p:nvPr>
            <p:ph idx="1"/>
          </p:nvPr>
        </p:nvSpPr>
        <p:spPr>
          <a:xfrm>
            <a:off x="812799" y="1295401"/>
            <a:ext cx="8463619" cy="4745963"/>
          </a:xfrm>
        </p:spPr>
        <p:txBody>
          <a:bodyPr>
            <a:normAutofit/>
          </a:bodyPr>
          <a:lstStyle/>
          <a:p>
            <a:r>
              <a:rPr lang="en-US" sz="3200" dirty="0"/>
              <a:t>proteins and RNA</a:t>
            </a:r>
          </a:p>
          <a:p>
            <a:r>
              <a:rPr lang="en-US" sz="3200" dirty="0"/>
              <a:t>prokaryotic ribosomes are smaller than eukaryotic ribosomes</a:t>
            </a:r>
          </a:p>
          <a:p>
            <a:r>
              <a:rPr lang="en-US" sz="3200" dirty="0"/>
              <a:t>protein synthesis</a:t>
            </a:r>
          </a:p>
          <a:p>
            <a:r>
              <a:rPr lang="en-US" sz="3200" dirty="0"/>
              <a:t>“granular”</a:t>
            </a:r>
          </a:p>
          <a:p>
            <a:pPr>
              <a:buFont typeface="Arial" charset="0"/>
              <a:buNone/>
            </a:pPr>
            <a:r>
              <a:rPr lang="en-US" sz="3200" dirty="0"/>
              <a:t>    appearance</a:t>
            </a:r>
          </a:p>
          <a:p>
            <a:r>
              <a:rPr lang="en-US" sz="3200" dirty="0"/>
              <a:t>70s</a:t>
            </a:r>
          </a:p>
        </p:txBody>
      </p:sp>
      <p:pic>
        <p:nvPicPr>
          <p:cNvPr id="11268" name="Picture 3" descr="ribosomes.jpg"/>
          <p:cNvPicPr>
            <a:picLocks noChangeAspect="1"/>
          </p:cNvPicPr>
          <p:nvPr/>
        </p:nvPicPr>
        <p:blipFill>
          <a:blip r:embed="rId2"/>
          <a:srcRect/>
          <a:stretch>
            <a:fillRect/>
          </a:stretch>
        </p:blipFill>
        <p:spPr bwMode="auto">
          <a:xfrm>
            <a:off x="5791201" y="3124201"/>
            <a:ext cx="6187017" cy="3584575"/>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12192000" cy="7467600"/>
          </a:xfrm>
        </p:spPr>
        <p:txBody>
          <a:bodyPr>
            <a:noAutofit/>
          </a:bodyPr>
          <a:lstStyle/>
          <a:p>
            <a:r>
              <a:rPr lang="en-US" sz="2800" dirty="0">
                <a:solidFill>
                  <a:schemeClr val="tx1"/>
                </a:solidFill>
              </a:rPr>
              <a:t>POLYSOMES – group of Ribosomes linked together like beads of chain by mRNA</a:t>
            </a:r>
          </a:p>
          <a:p>
            <a:r>
              <a:rPr lang="en-US" sz="2800" dirty="0">
                <a:solidFill>
                  <a:schemeClr val="tx1"/>
                </a:solidFill>
              </a:rPr>
              <a:t>MESOSOMES – vesicular, convoluted, multi-laminated, formed by invaginations of plasma Membrane in cytoplasm</a:t>
            </a:r>
          </a:p>
          <a:p>
            <a:r>
              <a:rPr lang="en-US" sz="2800" dirty="0">
                <a:solidFill>
                  <a:schemeClr val="tx1"/>
                </a:solidFill>
              </a:rPr>
              <a:t>Prominent in Gram Positive</a:t>
            </a:r>
          </a:p>
          <a:p>
            <a:r>
              <a:rPr lang="en-US" sz="2800" dirty="0">
                <a:solidFill>
                  <a:schemeClr val="tx1"/>
                </a:solidFill>
              </a:rPr>
              <a:t>Helps in DNA segregation &amp; cross wall formation during cell division</a:t>
            </a:r>
          </a:p>
          <a:p>
            <a:r>
              <a:rPr lang="en-US" sz="2800" dirty="0">
                <a:solidFill>
                  <a:schemeClr val="tx1"/>
                </a:solidFill>
              </a:rPr>
              <a:t>Sites of respiratory enzymes</a:t>
            </a:r>
          </a:p>
          <a:p>
            <a:r>
              <a:rPr lang="en-US" sz="2800" dirty="0">
                <a:solidFill>
                  <a:schemeClr val="tx1"/>
                </a:solidFill>
              </a:rPr>
              <a:t>Coordinates nuclear &amp; cytoplasmic division</a:t>
            </a:r>
          </a:p>
          <a:p>
            <a:r>
              <a:rPr lang="en-US" sz="2800" dirty="0">
                <a:solidFill>
                  <a:schemeClr val="tx1"/>
                </a:solidFill>
              </a:rPr>
              <a:t>Responsible for DNA compartmenting during sporulation</a:t>
            </a:r>
          </a:p>
        </p:txBody>
      </p:sp>
    </p:spTree>
    <p:extLst>
      <p:ext uri="{BB962C8B-B14F-4D97-AF65-F5344CB8AC3E}">
        <p14:creationId xmlns:p14="http://schemas.microsoft.com/office/powerpoint/2010/main" xmlns="" val="4483703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470" y="76200"/>
            <a:ext cx="11074401" cy="533400"/>
          </a:xfrm>
        </p:spPr>
        <p:txBody>
          <a:bodyPr>
            <a:normAutofit fontScale="90000"/>
          </a:bodyPr>
          <a:lstStyle/>
          <a:p>
            <a:r>
              <a:rPr lang="en-US" dirty="0">
                <a:solidFill>
                  <a:schemeClr val="tx1"/>
                </a:solidFill>
              </a:rPr>
              <a:t>INTRACYTOPLASMIC INCLUSIONS</a:t>
            </a:r>
          </a:p>
        </p:txBody>
      </p:sp>
      <p:sp>
        <p:nvSpPr>
          <p:cNvPr id="3" name="Content Placeholder 2"/>
          <p:cNvSpPr>
            <a:spLocks noGrp="1"/>
          </p:cNvSpPr>
          <p:nvPr>
            <p:ph idx="1"/>
          </p:nvPr>
        </p:nvSpPr>
        <p:spPr>
          <a:xfrm>
            <a:off x="-18757" y="914401"/>
            <a:ext cx="12210757" cy="3880773"/>
          </a:xfrm>
        </p:spPr>
        <p:txBody>
          <a:bodyPr>
            <a:noAutofit/>
          </a:bodyPr>
          <a:lstStyle/>
          <a:p>
            <a:r>
              <a:rPr lang="en-US" sz="2800" dirty="0">
                <a:solidFill>
                  <a:srgbClr val="FF0000"/>
                </a:solidFill>
              </a:rPr>
              <a:t>GLYCOGEN </a:t>
            </a:r>
            <a:r>
              <a:rPr lang="en-US" sz="2800" dirty="0"/>
              <a:t>(Enteric </a:t>
            </a:r>
            <a:r>
              <a:rPr lang="en-US" sz="2800" dirty="0" err="1"/>
              <a:t>bacillium</a:t>
            </a:r>
            <a:r>
              <a:rPr lang="en-US" sz="2800" dirty="0"/>
              <a:t>), </a:t>
            </a:r>
            <a:r>
              <a:rPr lang="en-US" sz="2800" dirty="0">
                <a:solidFill>
                  <a:srgbClr val="FF0000"/>
                </a:solidFill>
              </a:rPr>
              <a:t>POLY-BETIS HYDROXYBUTYRATE</a:t>
            </a:r>
            <a:r>
              <a:rPr lang="en-US" sz="2800" dirty="0"/>
              <a:t> (Bacillus &amp; Pseudomonas) &amp; </a:t>
            </a:r>
            <a:r>
              <a:rPr lang="en-US" sz="2800" dirty="0">
                <a:solidFill>
                  <a:srgbClr val="FF0000"/>
                </a:solidFill>
              </a:rPr>
              <a:t>BABES- ERNST</a:t>
            </a:r>
            <a:r>
              <a:rPr lang="en-US" sz="2800" dirty="0"/>
              <a:t>(Corynebacterium, Yersinia)</a:t>
            </a:r>
          </a:p>
          <a:p>
            <a:pPr marL="0" indent="0">
              <a:buNone/>
            </a:pPr>
            <a:r>
              <a:rPr lang="en-US" sz="3200" dirty="0">
                <a:solidFill>
                  <a:schemeClr val="tx1"/>
                </a:solidFill>
              </a:rPr>
              <a:t>Types</a:t>
            </a:r>
          </a:p>
          <a:p>
            <a:pPr>
              <a:buAutoNum type="arabicParenR"/>
            </a:pPr>
            <a:r>
              <a:rPr lang="en-US" sz="3200" dirty="0" err="1">
                <a:solidFill>
                  <a:schemeClr val="tx1"/>
                </a:solidFill>
              </a:rPr>
              <a:t>Volutin</a:t>
            </a:r>
            <a:r>
              <a:rPr lang="en-US" sz="3200" dirty="0">
                <a:solidFill>
                  <a:schemeClr val="tx1"/>
                </a:solidFill>
              </a:rPr>
              <a:t> granules(Metachromatic, Babes Ernst) –basophilic </a:t>
            </a:r>
            <a:r>
              <a:rPr lang="en-US" sz="3200" dirty="0" err="1">
                <a:solidFill>
                  <a:schemeClr val="tx1"/>
                </a:solidFill>
              </a:rPr>
              <a:t>polymetaphosphate</a:t>
            </a:r>
            <a:r>
              <a:rPr lang="en-US" sz="3200" dirty="0">
                <a:solidFill>
                  <a:schemeClr val="tx1"/>
                </a:solidFill>
              </a:rPr>
              <a:t> bodies – serves as reserve for energy &amp; phosphate for cell metabolism – stained by albert, </a:t>
            </a:r>
            <a:r>
              <a:rPr lang="en-US" sz="3200" dirty="0" err="1">
                <a:solidFill>
                  <a:schemeClr val="tx1"/>
                </a:solidFill>
              </a:rPr>
              <a:t>Neisser</a:t>
            </a:r>
            <a:r>
              <a:rPr lang="en-US" sz="3200" dirty="0">
                <a:solidFill>
                  <a:schemeClr val="tx1"/>
                </a:solidFill>
              </a:rPr>
              <a:t> stain </a:t>
            </a:r>
          </a:p>
          <a:p>
            <a:pPr>
              <a:buAutoNum type="arabicParenR"/>
            </a:pPr>
            <a:r>
              <a:rPr lang="en-US" sz="3200" dirty="0">
                <a:solidFill>
                  <a:schemeClr val="tx1"/>
                </a:solidFill>
              </a:rPr>
              <a:t>Polysaccharide Granules – used as carbon source when protein &amp; nucleic acid synthesis is resumed</a:t>
            </a:r>
          </a:p>
        </p:txBody>
      </p:sp>
    </p:spTree>
    <p:extLst>
      <p:ext uri="{BB962C8B-B14F-4D97-AF65-F5344CB8AC3E}">
        <p14:creationId xmlns:p14="http://schemas.microsoft.com/office/powerpoint/2010/main" xmlns="" val="32794835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11582400" cy="5181600"/>
          </a:xfrm>
        </p:spPr>
        <p:txBody>
          <a:bodyPr>
            <a:normAutofit fontScale="92500" lnSpcReduction="20000"/>
          </a:bodyPr>
          <a:lstStyle/>
          <a:p>
            <a:pPr marL="0" indent="0">
              <a:buNone/>
            </a:pPr>
            <a:r>
              <a:rPr lang="en-US" sz="4700" dirty="0">
                <a:solidFill>
                  <a:schemeClr val="tx1"/>
                </a:solidFill>
              </a:rPr>
              <a:t>3) Intracellular granules – Sulphur oxidizing bacteria convert excess H2S to Intracellular granules of Sulphur element</a:t>
            </a:r>
          </a:p>
          <a:p>
            <a:pPr marL="0" indent="0">
              <a:buNone/>
            </a:pPr>
            <a:endParaRPr lang="en-US" sz="4700" dirty="0">
              <a:solidFill>
                <a:schemeClr val="tx1"/>
              </a:solidFill>
            </a:endParaRPr>
          </a:p>
          <a:p>
            <a:pPr marL="0" indent="0">
              <a:buNone/>
            </a:pPr>
            <a:r>
              <a:rPr lang="en-US" sz="4700" dirty="0">
                <a:solidFill>
                  <a:schemeClr val="tx1"/>
                </a:solidFill>
              </a:rPr>
              <a:t>4) Lipid Inclusion – storage product – stained by fat soluble dyes – Sudan black</a:t>
            </a:r>
          </a:p>
          <a:p>
            <a:pPr marL="0" indent="0">
              <a:buNone/>
            </a:pPr>
            <a:endParaRPr lang="en-US" sz="4700" dirty="0">
              <a:solidFill>
                <a:schemeClr val="tx1"/>
              </a:solidFill>
            </a:endParaRPr>
          </a:p>
          <a:p>
            <a:pPr marL="0" indent="0">
              <a:buNone/>
            </a:pPr>
            <a:r>
              <a:rPr lang="en-US" sz="4700" dirty="0">
                <a:solidFill>
                  <a:schemeClr val="tx1"/>
                </a:solidFill>
              </a:rPr>
              <a:t>5) Vacuoles – fluid containing cavities separated from cytoplasm by membrane </a:t>
            </a:r>
          </a:p>
          <a:p>
            <a:endParaRPr lang="en-US" dirty="0"/>
          </a:p>
        </p:txBody>
      </p:sp>
    </p:spTree>
    <p:extLst>
      <p:ext uri="{BB962C8B-B14F-4D97-AF65-F5344CB8AC3E}">
        <p14:creationId xmlns:p14="http://schemas.microsoft.com/office/powerpoint/2010/main" xmlns="" val="34848661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
            <a:ext cx="11176000" cy="5693866"/>
          </a:xfrm>
          <a:prstGeom prst="rect">
            <a:avLst/>
          </a:prstGeom>
        </p:spPr>
        <p:txBody>
          <a:bodyPr wrap="square">
            <a:spAutoFit/>
          </a:bodyPr>
          <a:lstStyle/>
          <a:p>
            <a:r>
              <a:rPr lang="en-US" sz="4000" dirty="0" err="1"/>
              <a:t>Pili</a:t>
            </a:r>
            <a:endParaRPr lang="en-US" sz="4000" dirty="0"/>
          </a:p>
          <a:p>
            <a:pPr marL="457200" indent="-457200">
              <a:buFont typeface="Arial" panose="020B0604020202020204" pitchFamily="34" charset="0"/>
              <a:buChar char="•"/>
            </a:pPr>
            <a:r>
              <a:rPr lang="en-US" sz="3200" dirty="0"/>
              <a:t>Short protein appendages </a:t>
            </a:r>
            <a:r>
              <a:rPr lang="en-US" sz="2800" dirty="0"/>
              <a:t>smaller than flagella – antigenic </a:t>
            </a:r>
            <a:endParaRPr lang="en-US" sz="3200" dirty="0"/>
          </a:p>
          <a:p>
            <a:pPr marL="571500" indent="-571500">
              <a:buFont typeface="Arial" pitchFamily="34" charset="0"/>
              <a:buChar char="•"/>
            </a:pPr>
            <a:r>
              <a:rPr lang="en-US" sz="3600" dirty="0"/>
              <a:t>Adhere bacteria to surfaces-</a:t>
            </a:r>
            <a:r>
              <a:rPr lang="en-US" sz="3200" dirty="0"/>
              <a:t>E. coli has numerous types - K88, K99, F41, etc.</a:t>
            </a:r>
          </a:p>
          <a:p>
            <a:pPr>
              <a:buFont typeface="Arial" pitchFamily="34" charset="0"/>
              <a:buChar char="•"/>
            </a:pPr>
            <a:r>
              <a:rPr lang="en-US" sz="3200" dirty="0"/>
              <a:t>    Antibodies to it will block adherence</a:t>
            </a:r>
          </a:p>
          <a:p>
            <a:pPr marL="571500" indent="-571500">
              <a:buFont typeface="Arial" panose="020B0604020202020204" pitchFamily="34" charset="0"/>
              <a:buChar char="•"/>
            </a:pPr>
            <a:r>
              <a:rPr lang="en-US" sz="3600" dirty="0"/>
              <a:t>F‐pilus; used in conjugation - </a:t>
            </a:r>
            <a:r>
              <a:rPr lang="en-US" sz="3200" dirty="0"/>
              <a:t>Exchange of genetic information</a:t>
            </a:r>
          </a:p>
          <a:p>
            <a:pPr marL="457200" indent="-457200">
              <a:buFont typeface="Arial" panose="020B0604020202020204" pitchFamily="34" charset="0"/>
              <a:buChar char="•"/>
            </a:pPr>
            <a:r>
              <a:rPr lang="en-US" sz="3200" dirty="0"/>
              <a:t>Flotation; increase buoyancy - </a:t>
            </a:r>
            <a:r>
              <a:rPr lang="en-US" sz="2800" dirty="0"/>
              <a:t>Pellicle (scum on water)</a:t>
            </a:r>
          </a:p>
          <a:p>
            <a:pPr>
              <a:buFont typeface="Arial" pitchFamily="34" charset="0"/>
              <a:buChar char="•"/>
            </a:pPr>
            <a:r>
              <a:rPr lang="en-US" sz="3200" dirty="0"/>
              <a:t>   More oxygen on surface</a:t>
            </a:r>
          </a:p>
          <a:p>
            <a:pPr>
              <a:buFont typeface="Arial" pitchFamily="34" charset="0"/>
              <a:buChar char="•"/>
            </a:pPr>
            <a:r>
              <a:rPr lang="en-US" sz="3200" dirty="0"/>
              <a:t>Demonstrated by – Electron Microscope, Hemagglutination</a:t>
            </a:r>
          </a:p>
          <a:p>
            <a:endParaRPr lang="en-US" sz="28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2032000" y="381001"/>
            <a:ext cx="8026400" cy="5943599"/>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28600"/>
            <a:ext cx="8463617" cy="609600"/>
          </a:xfrm>
        </p:spPr>
        <p:txBody>
          <a:bodyPr>
            <a:normAutofit fontScale="90000"/>
          </a:bodyPr>
          <a:lstStyle/>
          <a:p>
            <a:r>
              <a:rPr lang="en-US" b="1" u="sng" dirty="0">
                <a:solidFill>
                  <a:schemeClr val="tx1"/>
                </a:solidFill>
              </a:rPr>
              <a:t>SPORES</a:t>
            </a:r>
          </a:p>
        </p:txBody>
      </p:sp>
      <p:sp>
        <p:nvSpPr>
          <p:cNvPr id="3" name="Content Placeholder 2"/>
          <p:cNvSpPr>
            <a:spLocks noGrp="1"/>
          </p:cNvSpPr>
          <p:nvPr>
            <p:ph idx="1"/>
          </p:nvPr>
        </p:nvSpPr>
        <p:spPr>
          <a:xfrm>
            <a:off x="251656" y="990600"/>
            <a:ext cx="11940344" cy="5334000"/>
          </a:xfrm>
        </p:spPr>
        <p:txBody>
          <a:bodyPr>
            <a:noAutofit/>
          </a:bodyPr>
          <a:lstStyle/>
          <a:p>
            <a:pPr algn="just"/>
            <a:r>
              <a:rPr lang="en-US" sz="3600" b="1" dirty="0">
                <a:solidFill>
                  <a:schemeClr val="tx1"/>
                </a:solidFill>
              </a:rPr>
              <a:t>Sporulation</a:t>
            </a:r>
            <a:r>
              <a:rPr lang="en-US" sz="3600" dirty="0">
                <a:solidFill>
                  <a:schemeClr val="tx1"/>
                </a:solidFill>
              </a:rPr>
              <a:t> is the process of producing spores. Fungi, certain plants and </a:t>
            </a:r>
            <a:r>
              <a:rPr lang="en-US" sz="3600" b="1" dirty="0">
                <a:solidFill>
                  <a:schemeClr val="tx1"/>
                </a:solidFill>
              </a:rPr>
              <a:t>bacteria</a:t>
            </a:r>
            <a:r>
              <a:rPr lang="en-US" sz="3600" dirty="0">
                <a:solidFill>
                  <a:schemeClr val="tx1"/>
                </a:solidFill>
              </a:rPr>
              <a:t> also undergo </a:t>
            </a:r>
            <a:r>
              <a:rPr lang="en-US" sz="3600" b="1" dirty="0">
                <a:solidFill>
                  <a:schemeClr val="tx1"/>
                </a:solidFill>
              </a:rPr>
              <a:t>sporulation</a:t>
            </a:r>
            <a:r>
              <a:rPr lang="en-US" sz="3600" dirty="0">
                <a:solidFill>
                  <a:schemeClr val="tx1"/>
                </a:solidFill>
              </a:rPr>
              <a:t>, though the process usually refers to the process of </a:t>
            </a:r>
            <a:r>
              <a:rPr lang="en-US" sz="3600" b="1" dirty="0">
                <a:solidFill>
                  <a:schemeClr val="tx1"/>
                </a:solidFill>
              </a:rPr>
              <a:t>bacteria</a:t>
            </a:r>
            <a:r>
              <a:rPr lang="en-US" sz="3600" dirty="0">
                <a:solidFill>
                  <a:schemeClr val="tx1"/>
                </a:solidFill>
              </a:rPr>
              <a:t> forming spores. Spores allow </a:t>
            </a:r>
            <a:r>
              <a:rPr lang="en-US" sz="3600" b="1" dirty="0">
                <a:solidFill>
                  <a:schemeClr val="tx1"/>
                </a:solidFill>
              </a:rPr>
              <a:t>bacteria</a:t>
            </a:r>
            <a:r>
              <a:rPr lang="en-US" sz="3600" dirty="0">
                <a:solidFill>
                  <a:schemeClr val="tx1"/>
                </a:solidFill>
              </a:rPr>
              <a:t> to survive in extreme conditions they are not suited to, including very dry, acidic or cold conditions.</a:t>
            </a:r>
          </a:p>
        </p:txBody>
      </p:sp>
    </p:spTree>
    <p:extLst>
      <p:ext uri="{BB962C8B-B14F-4D97-AF65-F5344CB8AC3E}">
        <p14:creationId xmlns:p14="http://schemas.microsoft.com/office/powerpoint/2010/main" xmlns="" val="2616522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0" y="381000"/>
            <a:ext cx="9652000" cy="6019800"/>
          </a:xfrm>
          <a:prstGeom prst="rect">
            <a:avLst/>
          </a:prstGeom>
        </p:spPr>
      </p:pic>
    </p:spTree>
    <p:extLst>
      <p:ext uri="{BB962C8B-B14F-4D97-AF65-F5344CB8AC3E}">
        <p14:creationId xmlns:p14="http://schemas.microsoft.com/office/powerpoint/2010/main" xmlns="" val="2896015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2800" y="366933"/>
            <a:ext cx="7823200" cy="5970865"/>
          </a:xfrm>
          <a:prstGeom prst="rect">
            <a:avLst/>
          </a:prstGeom>
        </p:spPr>
        <p:txBody>
          <a:bodyPr wrap="square">
            <a:spAutoFit/>
          </a:bodyPr>
          <a:lstStyle/>
          <a:p>
            <a:endParaRPr lang="en-US" dirty="0"/>
          </a:p>
          <a:p>
            <a:r>
              <a:rPr lang="en-US" sz="2800" dirty="0"/>
              <a:t>Shapes of Bacteria</a:t>
            </a:r>
          </a:p>
          <a:p>
            <a:r>
              <a:rPr lang="en-US" sz="2800" dirty="0"/>
              <a:t>Coccus- circular shaped</a:t>
            </a:r>
          </a:p>
          <a:p>
            <a:r>
              <a:rPr lang="en-US" sz="2800" dirty="0"/>
              <a:t>Chain = Streptococcus</a:t>
            </a:r>
          </a:p>
          <a:p>
            <a:r>
              <a:rPr lang="en-US" sz="2800" dirty="0"/>
              <a:t>Cluster = Staphylococcus</a:t>
            </a:r>
          </a:p>
          <a:p>
            <a:endParaRPr lang="en-US" sz="2800" dirty="0"/>
          </a:p>
          <a:p>
            <a:r>
              <a:rPr lang="en-US" sz="2800" dirty="0"/>
              <a:t>Bacillus- Rod shaped</a:t>
            </a:r>
          </a:p>
          <a:p>
            <a:r>
              <a:rPr lang="en-US" sz="2800" dirty="0"/>
              <a:t>Chain = Streptobacillus</a:t>
            </a:r>
          </a:p>
          <a:p>
            <a:endParaRPr lang="en-US" sz="2800" dirty="0"/>
          </a:p>
          <a:p>
            <a:r>
              <a:rPr lang="en-US" sz="2800" dirty="0" err="1"/>
              <a:t>Cocco</a:t>
            </a:r>
            <a:r>
              <a:rPr lang="en-US" sz="2800" dirty="0"/>
              <a:t>-bacillus</a:t>
            </a:r>
          </a:p>
          <a:p>
            <a:r>
              <a:rPr lang="en-US" sz="2800" dirty="0"/>
              <a:t>Vibrio = curved</a:t>
            </a:r>
          </a:p>
          <a:p>
            <a:r>
              <a:rPr lang="en-US" sz="2800" dirty="0"/>
              <a:t>Spirillum</a:t>
            </a:r>
          </a:p>
          <a:p>
            <a:r>
              <a:rPr lang="en-US" sz="2800" dirty="0"/>
              <a:t>Spirochete</a:t>
            </a:r>
          </a:p>
          <a:p>
            <a:endParaRPr lang="en-US" sz="2800" dirty="0"/>
          </a:p>
        </p:txBody>
      </p:sp>
      <p:pic>
        <p:nvPicPr>
          <p:cNvPr id="1026" name="Picture 2"/>
          <p:cNvPicPr>
            <a:picLocks noChangeAspect="1" noChangeArrowheads="1"/>
          </p:cNvPicPr>
          <p:nvPr/>
        </p:nvPicPr>
        <p:blipFill>
          <a:blip r:embed="rId2"/>
          <a:srcRect/>
          <a:stretch>
            <a:fillRect/>
          </a:stretch>
        </p:blipFill>
        <p:spPr bwMode="auto">
          <a:xfrm>
            <a:off x="7882597" y="609600"/>
            <a:ext cx="3860800" cy="5867400"/>
          </a:xfrm>
          <a:prstGeom prst="rect">
            <a:avLst/>
          </a:prstGeom>
          <a:noFill/>
          <a:ln w="9525">
            <a:noFill/>
            <a:miter lim="800000"/>
            <a:headEnd/>
            <a:tailEnd/>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711200" y="457200"/>
            <a:ext cx="9956800" cy="5791200"/>
          </a:xfrm>
          <a:prstGeom prst="rect">
            <a:avLst/>
          </a:prstGeom>
          <a:noFill/>
          <a:ln w="9525">
            <a:noFill/>
            <a:miter lim="800000"/>
            <a:headEnd/>
            <a:tailEnd/>
          </a:ln>
          <a:effectLst/>
        </p:spPr>
      </p:pic>
    </p:spTree>
    <p:extLst>
      <p:ext uri="{BB962C8B-B14F-4D97-AF65-F5344CB8AC3E}">
        <p14:creationId xmlns:p14="http://schemas.microsoft.com/office/powerpoint/2010/main" xmlns="" val="18006855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56" y="-21101"/>
            <a:ext cx="12395200" cy="5324535"/>
          </a:xfrm>
          <a:prstGeom prst="rect">
            <a:avLst/>
          </a:prstGeom>
        </p:spPr>
        <p:txBody>
          <a:bodyPr wrap="square">
            <a:spAutoFit/>
          </a:bodyPr>
          <a:lstStyle/>
          <a:p>
            <a:endParaRPr lang="en-US" dirty="0"/>
          </a:p>
          <a:p>
            <a:r>
              <a:rPr lang="en-US" sz="3600" dirty="0"/>
              <a:t>Endospores</a:t>
            </a:r>
          </a:p>
          <a:p>
            <a:pPr marL="457200" indent="-457200">
              <a:buFont typeface="Arial" panose="020B0604020202020204" pitchFamily="34" charset="0"/>
              <a:buChar char="•"/>
            </a:pPr>
            <a:r>
              <a:rPr lang="en-US" sz="3200" dirty="0"/>
              <a:t>   </a:t>
            </a:r>
            <a:r>
              <a:rPr lang="en-US" sz="3600" dirty="0"/>
              <a:t>Resistant structure - </a:t>
            </a:r>
            <a:r>
              <a:rPr lang="en-US" sz="3200" dirty="0"/>
              <a:t>Heat, irradiation, </a:t>
            </a:r>
            <a:r>
              <a:rPr lang="en-US" sz="3200" dirty="0" err="1"/>
              <a:t>cold,Boiling</a:t>
            </a:r>
            <a:r>
              <a:rPr lang="en-US" sz="3200" dirty="0"/>
              <a:t> &gt;1 hr still viable</a:t>
            </a:r>
          </a:p>
          <a:p>
            <a:pPr marL="914400" lvl="1" indent="-457200">
              <a:buFont typeface="Arial" panose="020B0604020202020204" pitchFamily="34" charset="0"/>
              <a:buChar char="•"/>
            </a:pPr>
            <a:r>
              <a:rPr lang="en-US" sz="3200" dirty="0"/>
              <a:t>Takes time and energy to make spores</a:t>
            </a:r>
          </a:p>
          <a:p>
            <a:pPr marL="1028700" lvl="1" indent="-571500">
              <a:buFont typeface="Arial" panose="020B0604020202020204" pitchFamily="34" charset="0"/>
              <a:buChar char="•"/>
            </a:pPr>
            <a:r>
              <a:rPr lang="en-US" sz="3600" dirty="0"/>
              <a:t>Bacillus stearothermophilus ‐spores </a:t>
            </a:r>
            <a:r>
              <a:rPr lang="en-US" sz="3200" dirty="0"/>
              <a:t>Used for quality control of heat sterilization equipment</a:t>
            </a:r>
          </a:p>
          <a:p>
            <a:pPr marL="1028700" lvl="1" indent="-571500">
              <a:buFont typeface="Arial" panose="020B0604020202020204" pitchFamily="34" charset="0"/>
              <a:buChar char="•"/>
            </a:pPr>
            <a:r>
              <a:rPr lang="en-US" sz="3600" dirty="0"/>
              <a:t>Bacillus anthracis ‐spores </a:t>
            </a:r>
            <a:r>
              <a:rPr lang="en-US" sz="3200" dirty="0"/>
              <a:t>Used in biological warfare</a:t>
            </a:r>
          </a:p>
          <a:p>
            <a:pPr marL="914400" lvl="1" indent="-457200">
              <a:buFont typeface="Arial" panose="020B0604020202020204" pitchFamily="34" charset="0"/>
              <a:buChar char="•"/>
            </a:pPr>
            <a:r>
              <a:rPr lang="en-US" sz="3200" dirty="0"/>
              <a:t>killed when Autoclaving &amp; Hot Air Oven</a:t>
            </a:r>
          </a:p>
          <a:p>
            <a:pPr marL="914400" lvl="1" indent="-457200">
              <a:buFont typeface="Arial" panose="020B0604020202020204" pitchFamily="34" charset="0"/>
              <a:buChar char="•"/>
            </a:pPr>
            <a:r>
              <a:rPr lang="en-US" sz="3200" b="1" dirty="0">
                <a:solidFill>
                  <a:srgbClr val="FF0000"/>
                </a:solidFill>
              </a:rPr>
              <a:t>has 5-20% </a:t>
            </a:r>
            <a:r>
              <a:rPr lang="en-US" sz="3200" b="1" dirty="0" err="1">
                <a:solidFill>
                  <a:srgbClr val="FF0000"/>
                </a:solidFill>
              </a:rPr>
              <a:t>Dipicolinic</a:t>
            </a:r>
            <a:r>
              <a:rPr lang="en-US" sz="3200" b="1" dirty="0">
                <a:solidFill>
                  <a:srgbClr val="FF0000"/>
                </a:solidFill>
              </a:rPr>
              <a:t> acid with Mg++ &amp; Ca++</a:t>
            </a:r>
          </a:p>
          <a:p>
            <a:pPr lvl="1"/>
            <a:endParaRPr lang="en-US" sz="3200" dirty="0"/>
          </a:p>
          <a:p>
            <a:pPr lvl="1"/>
            <a:endParaRPr lang="en-US" dirty="0"/>
          </a:p>
        </p:txBody>
      </p:sp>
    </p:spTree>
    <p:extLst>
      <p:ext uri="{BB962C8B-B14F-4D97-AF65-F5344CB8AC3E}">
        <p14:creationId xmlns:p14="http://schemas.microsoft.com/office/powerpoint/2010/main" xmlns="" val="2574039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228600"/>
            <a:ext cx="11785600" cy="6477000"/>
          </a:xfrm>
        </p:spPr>
        <p:txBody>
          <a:bodyPr>
            <a:normAutofit lnSpcReduction="10000"/>
          </a:bodyPr>
          <a:lstStyle/>
          <a:p>
            <a:r>
              <a:rPr lang="en-US" sz="3900" dirty="0">
                <a:solidFill>
                  <a:schemeClr val="tx1"/>
                </a:solidFill>
              </a:rPr>
              <a:t>Low water content, low metabolic activity, low enzymatic activity &amp; high contents of Ca++ &amp; Mg++ &amp; </a:t>
            </a:r>
            <a:r>
              <a:rPr lang="en-US" sz="3900" dirty="0" err="1">
                <a:solidFill>
                  <a:schemeClr val="tx1"/>
                </a:solidFill>
              </a:rPr>
              <a:t>dipicolinic</a:t>
            </a:r>
            <a:r>
              <a:rPr lang="en-US" sz="3900" dirty="0">
                <a:solidFill>
                  <a:schemeClr val="tx1"/>
                </a:solidFill>
              </a:rPr>
              <a:t> acid</a:t>
            </a:r>
          </a:p>
          <a:p>
            <a:r>
              <a:rPr lang="en-US" sz="3900" dirty="0">
                <a:solidFill>
                  <a:schemeClr val="tx1"/>
                </a:solidFill>
              </a:rPr>
              <a:t>Resistant to heat, drying, freezing &amp; toxic chemicals</a:t>
            </a:r>
          </a:p>
          <a:p>
            <a:r>
              <a:rPr lang="en-US" sz="3900" dirty="0">
                <a:solidFill>
                  <a:schemeClr val="tx1"/>
                </a:solidFill>
              </a:rPr>
              <a:t>Location important in classification - </a:t>
            </a:r>
            <a:r>
              <a:rPr lang="en-US" sz="3500" dirty="0">
                <a:solidFill>
                  <a:schemeClr val="tx1"/>
                </a:solidFill>
              </a:rPr>
              <a:t>Central, </a:t>
            </a:r>
            <a:r>
              <a:rPr lang="en-US" sz="3900" dirty="0">
                <a:solidFill>
                  <a:schemeClr val="tx1"/>
                </a:solidFill>
              </a:rPr>
              <a:t>Sub-terminal, Terminal</a:t>
            </a:r>
          </a:p>
          <a:p>
            <a:r>
              <a:rPr lang="en-US" sz="3900" dirty="0">
                <a:solidFill>
                  <a:schemeClr val="tx1"/>
                </a:solidFill>
              </a:rPr>
              <a:t>1 bacteria = 1 spore &amp; vice versa</a:t>
            </a:r>
          </a:p>
          <a:p>
            <a:r>
              <a:rPr lang="en-US" sz="3900" dirty="0">
                <a:solidFill>
                  <a:schemeClr val="tx1"/>
                </a:solidFill>
              </a:rPr>
              <a:t>GPB – Aerobic (Bacillus anthracis, Bacillus subtilis), Anaerobic (</a:t>
            </a:r>
            <a:r>
              <a:rPr lang="en-US" sz="3900" dirty="0" err="1">
                <a:solidFill>
                  <a:schemeClr val="tx1"/>
                </a:solidFill>
              </a:rPr>
              <a:t>Cl.tetani</a:t>
            </a:r>
            <a:r>
              <a:rPr lang="en-US" sz="3900" dirty="0">
                <a:solidFill>
                  <a:schemeClr val="tx1"/>
                </a:solidFill>
              </a:rPr>
              <a:t>, Cl. perfringens, Cl. botulinum), Gram positive coccus( Spore </a:t>
            </a:r>
            <a:r>
              <a:rPr lang="en-US" sz="3900" dirty="0" err="1">
                <a:solidFill>
                  <a:schemeClr val="tx1"/>
                </a:solidFill>
              </a:rPr>
              <a:t>Sarcina</a:t>
            </a:r>
            <a:r>
              <a:rPr lang="en-US" sz="3900" dirty="0">
                <a:solidFill>
                  <a:schemeClr val="tx1"/>
                </a:solidFill>
              </a:rPr>
              <a:t>)</a:t>
            </a:r>
          </a:p>
          <a:p>
            <a:r>
              <a:rPr lang="en-US" sz="3900" dirty="0">
                <a:solidFill>
                  <a:schemeClr val="tx1"/>
                </a:solidFill>
              </a:rPr>
              <a:t>GNB – </a:t>
            </a:r>
            <a:r>
              <a:rPr lang="en-US" sz="3900" dirty="0" err="1">
                <a:solidFill>
                  <a:schemeClr val="tx1"/>
                </a:solidFill>
              </a:rPr>
              <a:t>Coxiella</a:t>
            </a:r>
            <a:r>
              <a:rPr lang="en-US" sz="3900" dirty="0">
                <a:solidFill>
                  <a:schemeClr val="tx1"/>
                </a:solidFill>
              </a:rPr>
              <a:t> </a:t>
            </a:r>
            <a:r>
              <a:rPr lang="en-US" sz="3900" dirty="0" err="1">
                <a:solidFill>
                  <a:schemeClr val="tx1"/>
                </a:solidFill>
              </a:rPr>
              <a:t>burnetii</a:t>
            </a:r>
            <a:endParaRPr lang="en-US" sz="3900"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xmlns="" val="38069449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bacterial sporulatio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3200" y="152400"/>
            <a:ext cx="11887200" cy="6705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384390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classification of bacterial spore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1600" y="152401"/>
            <a:ext cx="11785600" cy="64769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889073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200" y="685801"/>
            <a:ext cx="8463619" cy="3880773"/>
          </a:xfrm>
        </p:spPr>
        <p:txBody>
          <a:bodyPr>
            <a:noAutofit/>
          </a:bodyPr>
          <a:lstStyle/>
          <a:p>
            <a:pPr marL="0" indent="0" algn="ctr">
              <a:buNone/>
            </a:pPr>
            <a:r>
              <a:rPr lang="en-US" sz="6600" dirty="0">
                <a:solidFill>
                  <a:schemeClr val="tx1"/>
                </a:solidFill>
              </a:rPr>
              <a:t>BACTERIAL REPRODUCTION &amp; MULTIPLICATION</a:t>
            </a:r>
          </a:p>
        </p:txBody>
      </p:sp>
    </p:spTree>
    <p:extLst>
      <p:ext uri="{BB962C8B-B14F-4D97-AF65-F5344CB8AC3E}">
        <p14:creationId xmlns:p14="http://schemas.microsoft.com/office/powerpoint/2010/main" xmlns="" val="2801326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1" name="Picture 3"/>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subTitle" idx="1"/>
          </p:nvPr>
        </p:nvSpPr>
        <p:spPr>
          <a:xfrm>
            <a:off x="406400" y="152400"/>
            <a:ext cx="11277600" cy="6477000"/>
          </a:xfrm>
        </p:spPr>
        <p:txBody>
          <a:bodyPr/>
          <a:lstStyle/>
          <a:p>
            <a:pPr algn="l"/>
            <a:r>
              <a:rPr lang="en-US" altLang="en-US" sz="2000" dirty="0">
                <a:solidFill>
                  <a:schemeClr val="tx1"/>
                </a:solidFill>
              </a:rPr>
              <a:t>Bacteria divides by “binary fission”</a:t>
            </a:r>
          </a:p>
        </p:txBody>
      </p:sp>
      <p:pic>
        <p:nvPicPr>
          <p:cNvPr id="10244" name="Picture 4" descr="binfissio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20800" y="457200"/>
            <a:ext cx="9652000" cy="6400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532979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12192000" cy="6629400"/>
          </a:xfrm>
        </p:spPr>
        <p:txBody>
          <a:bodyPr>
            <a:normAutofit/>
          </a:bodyPr>
          <a:lstStyle/>
          <a:p>
            <a:r>
              <a:rPr lang="en-US" sz="2600" dirty="0">
                <a:solidFill>
                  <a:schemeClr val="tx1"/>
                </a:solidFill>
              </a:rPr>
              <a:t>The process of binary fission in bacteria involves the following steps. First, the cell's DNA is replicated. The replicated DNA copies then move to opposite poles of the cell in an energy-dependent process. The cell lengthens. Then, the equatorial plate of the cell constricts and separates the plasma membrane such that each new cell has exactly the same genetic material.</a:t>
            </a:r>
          </a:p>
          <a:p>
            <a:r>
              <a:rPr lang="en-US" sz="2600" dirty="0">
                <a:solidFill>
                  <a:schemeClr val="tx1"/>
                </a:solidFill>
              </a:rPr>
              <a:t>The bacterium before binary fission is when the DNA is tightly coiled.</a:t>
            </a:r>
          </a:p>
          <a:p>
            <a:r>
              <a:rPr lang="en-US" sz="2600" dirty="0">
                <a:solidFill>
                  <a:schemeClr val="tx1"/>
                </a:solidFill>
              </a:rPr>
              <a:t>The DNA of the bacterium has uncoiled and duplicated.</a:t>
            </a:r>
          </a:p>
          <a:p>
            <a:r>
              <a:rPr lang="en-US" sz="2600" dirty="0">
                <a:solidFill>
                  <a:schemeClr val="tx1"/>
                </a:solidFill>
              </a:rPr>
              <a:t>The DNA is pulled to the separate poles of the bacterium as it increases size to prepare for splitting.</a:t>
            </a:r>
          </a:p>
          <a:p>
            <a:r>
              <a:rPr lang="en-US" sz="2600" dirty="0">
                <a:solidFill>
                  <a:schemeClr val="tx1"/>
                </a:solidFill>
              </a:rPr>
              <a:t>The growth of a new cell wall begins to separate the bacterium.</a:t>
            </a:r>
          </a:p>
          <a:p>
            <a:r>
              <a:rPr lang="en-US" sz="2600" dirty="0">
                <a:solidFill>
                  <a:schemeClr val="tx1"/>
                </a:solidFill>
              </a:rPr>
              <a:t>The new cell wall fully develops, resulting in the complete split of the bacterium.</a:t>
            </a:r>
          </a:p>
          <a:p>
            <a:r>
              <a:rPr lang="en-US" sz="2600" dirty="0">
                <a:solidFill>
                  <a:schemeClr val="tx1"/>
                </a:solidFill>
              </a:rPr>
              <a:t>The new daughter cells have tightly coiled DNA rods, ribosomes, and plasmids; these are now brand new organisms.</a:t>
            </a:r>
          </a:p>
          <a:p>
            <a:endParaRPr lang="en-US" dirty="0">
              <a:solidFill>
                <a:schemeClr val="tx1"/>
              </a:solidFill>
            </a:endParaRPr>
          </a:p>
        </p:txBody>
      </p:sp>
    </p:spTree>
    <p:extLst>
      <p:ext uri="{BB962C8B-B14F-4D97-AF65-F5344CB8AC3E}">
        <p14:creationId xmlns:p14="http://schemas.microsoft.com/office/powerpoint/2010/main" xmlns="" val="27300545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binary fission"/>
          <p:cNvSpPr>
            <a:spLocks noChangeAspect="1" noChangeArrowheads="1"/>
          </p:cNvSpPr>
          <p:nvPr/>
        </p:nvSpPr>
        <p:spPr bwMode="auto">
          <a:xfrm>
            <a:off x="5892800" y="3276600"/>
            <a:ext cx="4064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binary fission"/>
          <p:cNvSpPr>
            <a:spLocks noChangeAspect="1" noChangeArrowheads="1"/>
          </p:cNvSpPr>
          <p:nvPr/>
        </p:nvSpPr>
        <p:spPr bwMode="auto">
          <a:xfrm>
            <a:off x="6096000" y="3429000"/>
            <a:ext cx="4064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6" name="Picture 6" descr="Image result for binary fissio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3200" y="381000"/>
            <a:ext cx="11988800" cy="6324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87263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a:extLst>
              <a:ext uri="{FF2B5EF4-FFF2-40B4-BE49-F238E27FC236}">
                <a16:creationId xmlns:a16="http://schemas.microsoft.com/office/drawing/2014/main" xmlns="" id="{9FFDB5F7-11FF-4538-95C2-8259CAE469A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174260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40F9C252-65FF-4737-A765-613B5A5EAC98}"/>
              </a:ext>
            </a:extLst>
          </p:cNvPr>
          <p:cNvSpPr>
            <a:spLocks noGrp="1" noChangeArrowheads="1"/>
          </p:cNvSpPr>
          <p:nvPr>
            <p:ph type="title"/>
          </p:nvPr>
        </p:nvSpPr>
        <p:spPr>
          <a:xfrm>
            <a:off x="948267" y="304800"/>
            <a:ext cx="10358967" cy="1143000"/>
          </a:xfrm>
        </p:spPr>
        <p:txBody>
          <a:bodyPr/>
          <a:lstStyle/>
          <a:p>
            <a:pPr eaLnBrk="1" hangingPunct="1">
              <a:defRPr/>
            </a:pPr>
            <a:r>
              <a:rPr lang="en-US"/>
              <a:t>Bacterial Growth</a:t>
            </a:r>
          </a:p>
        </p:txBody>
      </p:sp>
      <p:sp>
        <p:nvSpPr>
          <p:cNvPr id="62467" name="Rectangle 3">
            <a:extLst>
              <a:ext uri="{FF2B5EF4-FFF2-40B4-BE49-F238E27FC236}">
                <a16:creationId xmlns:a16="http://schemas.microsoft.com/office/drawing/2014/main" xmlns="" id="{8EDF0E57-461B-4EBF-8244-E89ADE6EDCF0}"/>
              </a:ext>
            </a:extLst>
          </p:cNvPr>
          <p:cNvSpPr>
            <a:spLocks noGrp="1" noChangeArrowheads="1"/>
          </p:cNvSpPr>
          <p:nvPr>
            <p:ph type="body" idx="1"/>
          </p:nvPr>
        </p:nvSpPr>
        <p:spPr>
          <a:xfrm>
            <a:off x="857251" y="1447800"/>
            <a:ext cx="10361083" cy="4800600"/>
          </a:xfrm>
        </p:spPr>
        <p:txBody>
          <a:bodyPr>
            <a:normAutofit/>
          </a:bodyPr>
          <a:lstStyle/>
          <a:p>
            <a:pPr marL="344488" indent="-344488" defTabSz="912813" eaLnBrk="1" hangingPunct="1">
              <a:lnSpc>
                <a:spcPct val="90000"/>
              </a:lnSpc>
            </a:pPr>
            <a:r>
              <a:rPr lang="en-US" altLang="en-US" sz="2800" dirty="0">
                <a:solidFill>
                  <a:schemeClr val="tx1"/>
                </a:solidFill>
              </a:rPr>
              <a:t>Exponential growth via </a:t>
            </a:r>
            <a:r>
              <a:rPr lang="en-US" altLang="en-US" sz="2800" b="1" dirty="0">
                <a:solidFill>
                  <a:schemeClr val="tx1"/>
                </a:solidFill>
              </a:rPr>
              <a:t>binary fission</a:t>
            </a:r>
          </a:p>
          <a:p>
            <a:pPr marL="344488" indent="-344488" defTabSz="912813" eaLnBrk="1" hangingPunct="1">
              <a:lnSpc>
                <a:spcPct val="90000"/>
              </a:lnSpc>
              <a:spcBef>
                <a:spcPct val="70000"/>
              </a:spcBef>
            </a:pPr>
            <a:r>
              <a:rPr lang="en-US" altLang="en-US" sz="2800" dirty="0">
                <a:solidFill>
                  <a:schemeClr val="tx1"/>
                </a:solidFill>
              </a:rPr>
              <a:t>Generation or </a:t>
            </a:r>
            <a:r>
              <a:rPr lang="en-US" altLang="en-US" sz="2800" b="1" dirty="0">
                <a:solidFill>
                  <a:schemeClr val="tx1"/>
                </a:solidFill>
              </a:rPr>
              <a:t>doubling time</a:t>
            </a:r>
            <a:r>
              <a:rPr lang="en-US" altLang="en-US" sz="2800" dirty="0">
                <a:solidFill>
                  <a:schemeClr val="tx1"/>
                </a:solidFill>
              </a:rPr>
              <a:t>        </a:t>
            </a:r>
          </a:p>
          <a:p>
            <a:pPr marL="344488" indent="-344488" defTabSz="912813" eaLnBrk="1" hangingPunct="1">
              <a:lnSpc>
                <a:spcPct val="90000"/>
              </a:lnSpc>
              <a:spcBef>
                <a:spcPct val="70000"/>
              </a:spcBef>
              <a:buFont typeface="Wingdings" panose="05000000000000000000" pitchFamily="2" charset="2"/>
              <a:buNone/>
            </a:pPr>
            <a:r>
              <a:rPr lang="en-US" altLang="en-US" sz="2800" dirty="0">
                <a:solidFill>
                  <a:schemeClr val="tx1"/>
                </a:solidFill>
              </a:rPr>
              <a:t>     (from 20 min to 24 h)</a:t>
            </a:r>
          </a:p>
          <a:p>
            <a:pPr marL="344488" indent="-344488" defTabSz="912813" eaLnBrk="1" hangingPunct="1">
              <a:lnSpc>
                <a:spcPct val="90000"/>
              </a:lnSpc>
              <a:spcBef>
                <a:spcPct val="70000"/>
              </a:spcBef>
            </a:pPr>
            <a:r>
              <a:rPr lang="en-US" altLang="en-US" sz="2800" b="1" dirty="0">
                <a:solidFill>
                  <a:schemeClr val="tx1"/>
                </a:solidFill>
              </a:rPr>
              <a:t>Phases of growth</a:t>
            </a:r>
          </a:p>
          <a:p>
            <a:pPr marL="744538" lvl="1" defTabSz="912813" eaLnBrk="1" hangingPunct="1">
              <a:lnSpc>
                <a:spcPct val="90000"/>
              </a:lnSpc>
            </a:pPr>
            <a:r>
              <a:rPr lang="en-US" altLang="en-US" sz="2400" dirty="0">
                <a:solidFill>
                  <a:schemeClr val="tx1"/>
                </a:solidFill>
              </a:rPr>
              <a:t>Lag phase</a:t>
            </a:r>
          </a:p>
          <a:p>
            <a:pPr marL="744538" lvl="1" defTabSz="912813" eaLnBrk="1" hangingPunct="1">
              <a:lnSpc>
                <a:spcPct val="90000"/>
              </a:lnSpc>
            </a:pPr>
            <a:r>
              <a:rPr lang="en-US" altLang="en-US" sz="2400" dirty="0">
                <a:solidFill>
                  <a:schemeClr val="tx1"/>
                </a:solidFill>
              </a:rPr>
              <a:t>Exponential (logarithmic [log]) phase </a:t>
            </a:r>
          </a:p>
          <a:p>
            <a:pPr marL="744538" lvl="1" defTabSz="912813" eaLnBrk="1" hangingPunct="1">
              <a:lnSpc>
                <a:spcPct val="90000"/>
              </a:lnSpc>
            </a:pPr>
            <a:r>
              <a:rPr lang="en-US" altLang="en-US" sz="2400" dirty="0">
                <a:solidFill>
                  <a:schemeClr val="tx1"/>
                </a:solidFill>
              </a:rPr>
              <a:t>Stationary phase</a:t>
            </a:r>
          </a:p>
          <a:p>
            <a:pPr marL="744538" lvl="1" defTabSz="912813" eaLnBrk="1" hangingPunct="1">
              <a:lnSpc>
                <a:spcPct val="90000"/>
              </a:lnSpc>
            </a:pPr>
            <a:r>
              <a:rPr lang="en-US" altLang="en-US" sz="2400" dirty="0">
                <a:solidFill>
                  <a:schemeClr val="tx1"/>
                </a:solidFill>
              </a:rPr>
              <a:t>Death phase </a:t>
            </a:r>
          </a:p>
          <a:p>
            <a:pPr marL="344488" indent="-344488" defTabSz="912813" eaLnBrk="1" hangingPunct="1">
              <a:lnSpc>
                <a:spcPct val="90000"/>
              </a:lnSpc>
              <a:spcBef>
                <a:spcPct val="70000"/>
              </a:spcBef>
              <a:buFontTx/>
              <a:buNone/>
            </a:pPr>
            <a:r>
              <a:rPr lang="en-US" altLang="en-US" sz="2800" dirty="0">
                <a:solidFill>
                  <a:schemeClr val="tx1"/>
                </a:solidFill>
              </a:rPr>
              <a:t>Compare growth in liquid and on solid media</a:t>
            </a:r>
          </a:p>
        </p:txBody>
      </p:sp>
    </p:spTree>
    <p:extLst>
      <p:ext uri="{BB962C8B-B14F-4D97-AF65-F5344CB8AC3E}">
        <p14:creationId xmlns:p14="http://schemas.microsoft.com/office/powerpoint/2010/main" xmlns="" val="12556037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Footer Placeholder 3">
            <a:extLst>
              <a:ext uri="{FF2B5EF4-FFF2-40B4-BE49-F238E27FC236}">
                <a16:creationId xmlns:a16="http://schemas.microsoft.com/office/drawing/2014/main" xmlns="" id="{3BD7A674-F79E-4B4B-9588-F4390F961D93}"/>
              </a:ext>
            </a:extLst>
          </p:cNvPr>
          <p:cNvSpPr>
            <a:spLocks noGrp="1"/>
          </p:cNvSpPr>
          <p:nvPr>
            <p:ph type="ftr" sz="quarter" idx="11"/>
          </p:nvPr>
        </p:nvSpPr>
        <p:spPr>
          <a:xfrm>
            <a:off x="914400" y="6248400"/>
            <a:ext cx="25400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9pPr>
          </a:lstStyle>
          <a:p>
            <a:pPr algn="l">
              <a:spcBef>
                <a:spcPct val="0"/>
              </a:spcBef>
              <a:buClrTx/>
              <a:buSzTx/>
              <a:buFontTx/>
              <a:buNone/>
            </a:pPr>
            <a:r>
              <a:rPr kumimoji="0" lang="en-US" altLang="en-US" sz="1400"/>
              <a:t>Chapter 6</a:t>
            </a:r>
          </a:p>
        </p:txBody>
      </p:sp>
      <p:sp>
        <p:nvSpPr>
          <p:cNvPr id="3074" name="Rectangle 2">
            <a:extLst>
              <a:ext uri="{FF2B5EF4-FFF2-40B4-BE49-F238E27FC236}">
                <a16:creationId xmlns:a16="http://schemas.microsoft.com/office/drawing/2014/main" xmlns="" id="{C0FB5D4E-9353-4E96-946C-C62F53B3B7C6}"/>
              </a:ext>
            </a:extLst>
          </p:cNvPr>
          <p:cNvSpPr>
            <a:spLocks noGrp="1" noChangeArrowheads="1"/>
          </p:cNvSpPr>
          <p:nvPr>
            <p:ph type="title"/>
          </p:nvPr>
        </p:nvSpPr>
        <p:spPr>
          <a:xfrm>
            <a:off x="762000" y="0"/>
            <a:ext cx="10363200" cy="1143000"/>
          </a:xfrm>
        </p:spPr>
        <p:txBody>
          <a:bodyPr/>
          <a:lstStyle/>
          <a:p>
            <a:pPr>
              <a:defRPr/>
            </a:pPr>
            <a:r>
              <a:rPr lang="en-US" dirty="0"/>
              <a:t>Phases of Growth</a:t>
            </a:r>
          </a:p>
        </p:txBody>
      </p:sp>
      <p:sp>
        <p:nvSpPr>
          <p:cNvPr id="3075" name="Rectangle 3">
            <a:extLst>
              <a:ext uri="{FF2B5EF4-FFF2-40B4-BE49-F238E27FC236}">
                <a16:creationId xmlns:a16="http://schemas.microsoft.com/office/drawing/2014/main" xmlns="" id="{C224A1CD-F5FC-4F74-A5BD-B04DCE135F07}"/>
              </a:ext>
            </a:extLst>
          </p:cNvPr>
          <p:cNvSpPr>
            <a:spLocks noGrp="1" noChangeArrowheads="1"/>
          </p:cNvSpPr>
          <p:nvPr>
            <p:ph type="body" idx="1"/>
          </p:nvPr>
        </p:nvSpPr>
        <p:spPr>
          <a:xfrm>
            <a:off x="762000" y="857250"/>
            <a:ext cx="10363200" cy="6000750"/>
          </a:xfrm>
        </p:spPr>
        <p:txBody>
          <a:bodyPr>
            <a:normAutofit/>
          </a:bodyPr>
          <a:lstStyle/>
          <a:p>
            <a:r>
              <a:rPr lang="en-US" altLang="en-US" sz="3200" b="1" dirty="0">
                <a:solidFill>
                  <a:schemeClr val="tx1"/>
                </a:solidFill>
              </a:rPr>
              <a:t>Lag</a:t>
            </a:r>
          </a:p>
          <a:p>
            <a:pPr lvl="1"/>
            <a:r>
              <a:rPr lang="en-US" altLang="en-US" sz="2800" b="1" dirty="0">
                <a:solidFill>
                  <a:schemeClr val="tx1"/>
                </a:solidFill>
              </a:rPr>
              <a:t>Adapt to nutrients</a:t>
            </a:r>
          </a:p>
          <a:p>
            <a:r>
              <a:rPr lang="en-US" altLang="en-US" sz="3200" b="1" dirty="0">
                <a:solidFill>
                  <a:schemeClr val="tx1"/>
                </a:solidFill>
              </a:rPr>
              <a:t>Log</a:t>
            </a:r>
          </a:p>
          <a:p>
            <a:pPr lvl="1"/>
            <a:r>
              <a:rPr lang="en-US" altLang="en-US" sz="2800" b="1" dirty="0">
                <a:solidFill>
                  <a:schemeClr val="tx1"/>
                </a:solidFill>
              </a:rPr>
              <a:t>Active growth</a:t>
            </a:r>
          </a:p>
          <a:p>
            <a:r>
              <a:rPr lang="en-US" altLang="en-US" sz="3200" b="1" dirty="0">
                <a:solidFill>
                  <a:schemeClr val="tx1"/>
                </a:solidFill>
              </a:rPr>
              <a:t>Stationary</a:t>
            </a:r>
          </a:p>
          <a:p>
            <a:pPr lvl="1"/>
            <a:r>
              <a:rPr lang="en-US" altLang="en-US" sz="2800" b="1" dirty="0">
                <a:solidFill>
                  <a:schemeClr val="tx1"/>
                </a:solidFill>
              </a:rPr>
              <a:t>Death = Growth rate</a:t>
            </a:r>
          </a:p>
          <a:p>
            <a:r>
              <a:rPr lang="en-US" altLang="en-US" sz="3200" b="1" dirty="0">
                <a:solidFill>
                  <a:schemeClr val="tx1"/>
                </a:solidFill>
              </a:rPr>
              <a:t>Death</a:t>
            </a:r>
          </a:p>
          <a:p>
            <a:pPr lvl="1"/>
            <a:r>
              <a:rPr lang="en-US" altLang="en-US" sz="2800" b="1" dirty="0">
                <a:solidFill>
                  <a:schemeClr val="tx1"/>
                </a:solidFill>
              </a:rPr>
              <a:t>Nutrients consumed</a:t>
            </a:r>
          </a:p>
          <a:p>
            <a:pPr lvl="1"/>
            <a:r>
              <a:rPr lang="en-US" altLang="en-US" sz="2800" b="1" dirty="0">
                <a:solidFill>
                  <a:schemeClr val="tx1"/>
                </a:solidFill>
              </a:rPr>
              <a:t>pH too low </a:t>
            </a:r>
          </a:p>
          <a:p>
            <a:r>
              <a:rPr lang="en-US" altLang="en-US" sz="3200" b="1" dirty="0">
                <a:solidFill>
                  <a:schemeClr val="tx1"/>
                </a:solidFill>
              </a:rPr>
              <a:t>Optimize curves in production</a:t>
            </a:r>
          </a:p>
          <a:p>
            <a:pPr>
              <a:buFont typeface="Wingdings" panose="05000000000000000000" pitchFamily="2" charset="2"/>
              <a:buNone/>
            </a:pPr>
            <a:endParaRPr lang="en-US" altLang="en-US" sz="3200" b="1" dirty="0">
              <a:solidFill>
                <a:schemeClr val="tx1"/>
              </a:solidFill>
            </a:endParaRPr>
          </a:p>
        </p:txBody>
      </p:sp>
    </p:spTree>
    <p:extLst>
      <p:ext uri="{BB962C8B-B14F-4D97-AF65-F5344CB8AC3E}">
        <p14:creationId xmlns:p14="http://schemas.microsoft.com/office/powerpoint/2010/main" xmlns="" val="2981250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3075">
                                            <p:txEl>
                                              <p:pRg st="0" end="0"/>
                                            </p:txEl>
                                          </p:spTgt>
                                        </p:tgtEl>
                                        <p:attrNameLst>
                                          <p:attrName>ppt_c</p:attrName>
                                        </p:attrNameLst>
                                      </p:cBhvr>
                                      <p:to>
                                        <a:schemeClr val="accent2"/>
                                      </p:to>
                                    </p:animClr>
                                  </p:subTnLst>
                                </p:cTn>
                              </p:par>
                              <p:par>
                                <p:cTn id="9" presetID="2" presetClass="entr" presetSubtype="2" fill="hold" grpId="0" nodeType="with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anim calcmode="lin" valueType="num">
                                      <p:cBhvr additive="base">
                                        <p:cTn id="11" dur="500" fill="hold"/>
                                        <p:tgtEl>
                                          <p:spTgt spid="307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075">
                                            <p:txEl>
                                              <p:pRg st="1" end="1"/>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3075">
                                            <p:txEl>
                                              <p:pRg st="1" end="1"/>
                                            </p:txEl>
                                          </p:spTgt>
                                        </p:tgtEl>
                                        <p:attrNameLst>
                                          <p:attrName>ppt_c</p:attrName>
                                        </p:attrNameLst>
                                      </p:cBhvr>
                                      <p:to>
                                        <a:schemeClr val="accent2"/>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 calcmode="lin" valueType="num">
                                      <p:cBhvr additive="base">
                                        <p:cTn id="17" dur="500" fill="hold"/>
                                        <p:tgtEl>
                                          <p:spTgt spid="307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075">
                                            <p:txEl>
                                              <p:pRg st="2" end="2"/>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3075">
                                            <p:txEl>
                                              <p:pRg st="2" end="2"/>
                                            </p:txEl>
                                          </p:spTgt>
                                        </p:tgtEl>
                                        <p:attrNameLst>
                                          <p:attrName>ppt_c</p:attrName>
                                        </p:attrNameLst>
                                      </p:cBhvr>
                                      <p:to>
                                        <a:schemeClr val="accent2"/>
                                      </p:to>
                                    </p:animClr>
                                  </p:subTnLst>
                                </p:cTn>
                              </p:par>
                              <p:par>
                                <p:cTn id="19" presetID="2" presetClass="entr" presetSubtype="2" fill="hold" grpId="0" nodeType="withEffect">
                                  <p:stCondLst>
                                    <p:cond delay="0"/>
                                  </p:stCondLst>
                                  <p:childTnLst>
                                    <p:set>
                                      <p:cBhvr>
                                        <p:cTn id="20" dur="1" fill="hold">
                                          <p:stCondLst>
                                            <p:cond delay="0"/>
                                          </p:stCondLst>
                                        </p:cTn>
                                        <p:tgtEl>
                                          <p:spTgt spid="3075">
                                            <p:txEl>
                                              <p:pRg st="3" end="3"/>
                                            </p:txEl>
                                          </p:spTgt>
                                        </p:tgtEl>
                                        <p:attrNameLst>
                                          <p:attrName>style.visibility</p:attrName>
                                        </p:attrNameLst>
                                      </p:cBhvr>
                                      <p:to>
                                        <p:strVal val="visible"/>
                                      </p:to>
                                    </p:set>
                                    <p:anim calcmode="lin" valueType="num">
                                      <p:cBhvr additive="base">
                                        <p:cTn id="21" dur="500" fill="hold"/>
                                        <p:tgtEl>
                                          <p:spTgt spid="3075">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075">
                                            <p:txEl>
                                              <p:pRg st="3" end="3"/>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3075">
                                            <p:txEl>
                                              <p:pRg st="3" end="3"/>
                                            </p:txEl>
                                          </p:spTgt>
                                        </p:tgtEl>
                                        <p:attrNameLst>
                                          <p:attrName>ppt_c</p:attrName>
                                        </p:attrNameLst>
                                      </p:cBhvr>
                                      <p:to>
                                        <a:schemeClr val="accent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 calcmode="lin" valueType="num">
                                      <p:cBhvr additive="base">
                                        <p:cTn id="27" dur="500" fill="hold"/>
                                        <p:tgtEl>
                                          <p:spTgt spid="3075">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075">
                                            <p:txEl>
                                              <p:pRg st="4" end="4"/>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3075">
                                            <p:txEl>
                                              <p:pRg st="4" end="4"/>
                                            </p:txEl>
                                          </p:spTgt>
                                        </p:tgtEl>
                                        <p:attrNameLst>
                                          <p:attrName>ppt_c</p:attrName>
                                        </p:attrNameLst>
                                      </p:cBhvr>
                                      <p:to>
                                        <a:schemeClr val="accent2"/>
                                      </p:to>
                                    </p:animClr>
                                  </p:subTnLst>
                                </p:cTn>
                              </p:par>
                              <p:par>
                                <p:cTn id="29" presetID="2" presetClass="entr" presetSubtype="2" fill="hold" grpId="0" nodeType="withEffect">
                                  <p:stCondLst>
                                    <p:cond delay="0"/>
                                  </p:stCondLst>
                                  <p:childTnLst>
                                    <p:set>
                                      <p:cBhvr>
                                        <p:cTn id="30" dur="1" fill="hold">
                                          <p:stCondLst>
                                            <p:cond delay="0"/>
                                          </p:stCondLst>
                                        </p:cTn>
                                        <p:tgtEl>
                                          <p:spTgt spid="3075">
                                            <p:txEl>
                                              <p:pRg st="5" end="5"/>
                                            </p:txEl>
                                          </p:spTgt>
                                        </p:tgtEl>
                                        <p:attrNameLst>
                                          <p:attrName>style.visibility</p:attrName>
                                        </p:attrNameLst>
                                      </p:cBhvr>
                                      <p:to>
                                        <p:strVal val="visible"/>
                                      </p:to>
                                    </p:set>
                                    <p:anim calcmode="lin" valueType="num">
                                      <p:cBhvr additive="base">
                                        <p:cTn id="31" dur="500" fill="hold"/>
                                        <p:tgtEl>
                                          <p:spTgt spid="3075">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075">
                                            <p:txEl>
                                              <p:pRg st="5" end="5"/>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3075">
                                            <p:txEl>
                                              <p:pRg st="5" end="5"/>
                                            </p:txEl>
                                          </p:spTgt>
                                        </p:tgtEl>
                                        <p:attrNameLst>
                                          <p:attrName>ppt_c</p:attrName>
                                        </p:attrNameLst>
                                      </p:cBhvr>
                                      <p:to>
                                        <a:schemeClr val="accent2"/>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075">
                                            <p:txEl>
                                              <p:pRg st="6" end="6"/>
                                            </p:txEl>
                                          </p:spTgt>
                                        </p:tgtEl>
                                        <p:attrNameLst>
                                          <p:attrName>style.visibility</p:attrName>
                                        </p:attrNameLst>
                                      </p:cBhvr>
                                      <p:to>
                                        <p:strVal val="visible"/>
                                      </p:to>
                                    </p:set>
                                    <p:anim calcmode="lin" valueType="num">
                                      <p:cBhvr additive="base">
                                        <p:cTn id="37" dur="500" fill="hold"/>
                                        <p:tgtEl>
                                          <p:spTgt spid="3075">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075">
                                            <p:txEl>
                                              <p:pRg st="6" end="6"/>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3075">
                                            <p:txEl>
                                              <p:pRg st="6" end="6"/>
                                            </p:txEl>
                                          </p:spTgt>
                                        </p:tgtEl>
                                        <p:attrNameLst>
                                          <p:attrName>ppt_c</p:attrName>
                                        </p:attrNameLst>
                                      </p:cBhvr>
                                      <p:to>
                                        <a:schemeClr val="accent2"/>
                                      </p:to>
                                    </p:animClr>
                                  </p:subTnLst>
                                </p:cTn>
                              </p:par>
                              <p:par>
                                <p:cTn id="39" presetID="2" presetClass="entr" presetSubtype="2" fill="hold" grpId="0" nodeType="withEffect">
                                  <p:stCondLst>
                                    <p:cond delay="0"/>
                                  </p:stCondLst>
                                  <p:childTnLst>
                                    <p:set>
                                      <p:cBhvr>
                                        <p:cTn id="40" dur="1" fill="hold">
                                          <p:stCondLst>
                                            <p:cond delay="0"/>
                                          </p:stCondLst>
                                        </p:cTn>
                                        <p:tgtEl>
                                          <p:spTgt spid="3075">
                                            <p:txEl>
                                              <p:pRg st="7" end="7"/>
                                            </p:txEl>
                                          </p:spTgt>
                                        </p:tgtEl>
                                        <p:attrNameLst>
                                          <p:attrName>style.visibility</p:attrName>
                                        </p:attrNameLst>
                                      </p:cBhvr>
                                      <p:to>
                                        <p:strVal val="visible"/>
                                      </p:to>
                                    </p:set>
                                    <p:anim calcmode="lin" valueType="num">
                                      <p:cBhvr additive="base">
                                        <p:cTn id="41" dur="500" fill="hold"/>
                                        <p:tgtEl>
                                          <p:spTgt spid="3075">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075">
                                            <p:txEl>
                                              <p:pRg st="7" end="7"/>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3075">
                                            <p:txEl>
                                              <p:pRg st="7" end="7"/>
                                            </p:txEl>
                                          </p:spTgt>
                                        </p:tgtEl>
                                        <p:attrNameLst>
                                          <p:attrName>ppt_c</p:attrName>
                                        </p:attrNameLst>
                                      </p:cBhvr>
                                      <p:to>
                                        <a:schemeClr val="accent2"/>
                                      </p:to>
                                    </p:animClr>
                                  </p:subTnLst>
                                </p:cTn>
                              </p:par>
                              <p:par>
                                <p:cTn id="43" presetID="2" presetClass="entr" presetSubtype="2" fill="hold" grpId="0" nodeType="withEffect">
                                  <p:stCondLst>
                                    <p:cond delay="0"/>
                                  </p:stCondLst>
                                  <p:childTnLst>
                                    <p:set>
                                      <p:cBhvr>
                                        <p:cTn id="44" dur="1" fill="hold">
                                          <p:stCondLst>
                                            <p:cond delay="0"/>
                                          </p:stCondLst>
                                        </p:cTn>
                                        <p:tgtEl>
                                          <p:spTgt spid="3075">
                                            <p:txEl>
                                              <p:pRg st="8" end="8"/>
                                            </p:txEl>
                                          </p:spTgt>
                                        </p:tgtEl>
                                        <p:attrNameLst>
                                          <p:attrName>style.visibility</p:attrName>
                                        </p:attrNameLst>
                                      </p:cBhvr>
                                      <p:to>
                                        <p:strVal val="visible"/>
                                      </p:to>
                                    </p:set>
                                    <p:anim calcmode="lin" valueType="num">
                                      <p:cBhvr additive="base">
                                        <p:cTn id="45" dur="500" fill="hold"/>
                                        <p:tgtEl>
                                          <p:spTgt spid="3075">
                                            <p:txEl>
                                              <p:pRg st="8" end="8"/>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3075">
                                            <p:txEl>
                                              <p:pRg st="8" end="8"/>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3075">
                                            <p:txEl>
                                              <p:pRg st="8" end="8"/>
                                            </p:txEl>
                                          </p:spTgt>
                                        </p:tgtEl>
                                        <p:attrNameLst>
                                          <p:attrName>ppt_c</p:attrName>
                                        </p:attrNameLst>
                                      </p:cBhvr>
                                      <p:to>
                                        <a:schemeClr val="accent2"/>
                                      </p:to>
                                    </p:animClr>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3075">
                                            <p:txEl>
                                              <p:pRg st="9" end="9"/>
                                            </p:txEl>
                                          </p:spTgt>
                                        </p:tgtEl>
                                        <p:attrNameLst>
                                          <p:attrName>style.visibility</p:attrName>
                                        </p:attrNameLst>
                                      </p:cBhvr>
                                      <p:to>
                                        <p:strVal val="visible"/>
                                      </p:to>
                                    </p:set>
                                    <p:anim calcmode="lin" valueType="num">
                                      <p:cBhvr additive="base">
                                        <p:cTn id="51" dur="500" fill="hold"/>
                                        <p:tgtEl>
                                          <p:spTgt spid="3075">
                                            <p:txEl>
                                              <p:pRg st="9" end="9"/>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3075">
                                            <p:txEl>
                                              <p:pRg st="9" end="9"/>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3075">
                                            <p:txEl>
                                              <p:pRg st="9" end="9"/>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026" descr="FG06_08.JPG                                                    0001B5CF WORKAS101                      B90835D4:">
            <a:extLst>
              <a:ext uri="{FF2B5EF4-FFF2-40B4-BE49-F238E27FC236}">
                <a16:creationId xmlns:a16="http://schemas.microsoft.com/office/drawing/2014/main" xmlns="" id="{8F641B1B-27B4-4F15-8ED7-6B3EE799951D}"/>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t="17561" b="18048"/>
          <a:stretch>
            <a:fillRect/>
          </a:stretch>
        </p:blipFill>
        <p:spPr bwMode="auto">
          <a:xfrm>
            <a:off x="609600" y="1752600"/>
            <a:ext cx="109728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15" name="Text Box 1028">
            <a:extLst>
              <a:ext uri="{FF2B5EF4-FFF2-40B4-BE49-F238E27FC236}">
                <a16:creationId xmlns:a16="http://schemas.microsoft.com/office/drawing/2014/main" xmlns="" id="{16D43974-040A-4946-99AA-886880A65E5B}"/>
              </a:ext>
            </a:extLst>
          </p:cNvPr>
          <p:cNvSpPr txBox="1">
            <a:spLocks noChangeArrowheads="1"/>
          </p:cNvSpPr>
          <p:nvPr/>
        </p:nvSpPr>
        <p:spPr bwMode="auto">
          <a:xfrm>
            <a:off x="2946400" y="6172200"/>
            <a:ext cx="498566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r>
              <a:rPr lang="en-US" altLang="en-US" sz="2400"/>
              <a:t>Exponential growth = balanced growth</a:t>
            </a:r>
          </a:p>
        </p:txBody>
      </p:sp>
      <p:sp>
        <p:nvSpPr>
          <p:cNvPr id="7172" name="Rectangle 1029">
            <a:extLst>
              <a:ext uri="{FF2B5EF4-FFF2-40B4-BE49-F238E27FC236}">
                <a16:creationId xmlns:a16="http://schemas.microsoft.com/office/drawing/2014/main" xmlns="" id="{9BD8628E-3C9B-4243-B451-3636F7242FCA}"/>
              </a:ext>
            </a:extLst>
          </p:cNvPr>
          <p:cNvSpPr>
            <a:spLocks noGrp="1" noChangeArrowheads="1"/>
          </p:cNvSpPr>
          <p:nvPr>
            <p:ph type="title"/>
          </p:nvPr>
        </p:nvSpPr>
        <p:spPr>
          <a:xfrm>
            <a:off x="1016000" y="304801"/>
            <a:ext cx="10363200" cy="1311275"/>
          </a:xfrm>
        </p:spPr>
        <p:txBody>
          <a:bodyPr/>
          <a:lstStyle/>
          <a:p>
            <a:pPr eaLnBrk="1" hangingPunct="1">
              <a:defRPr/>
            </a:pPr>
            <a:r>
              <a:rPr lang="en-US" sz="4000">
                <a:cs typeface="Times New Roman" pitchFamily="18" charset="0"/>
              </a:rPr>
              <a:t>Bacterial growth curve in batch culture</a:t>
            </a:r>
            <a:endParaRPr lang="en-GB" sz="4000">
              <a:cs typeface="Times New Roman" pitchFamily="18" charset="0"/>
            </a:endParaRPr>
          </a:p>
        </p:txBody>
      </p:sp>
    </p:spTree>
    <p:extLst>
      <p:ext uri="{BB962C8B-B14F-4D97-AF65-F5344CB8AC3E}">
        <p14:creationId xmlns:p14="http://schemas.microsoft.com/office/powerpoint/2010/main" xmlns="" val="2076561665"/>
      </p:ext>
    </p:extLst>
  </p:cSld>
  <p:clrMapOvr>
    <a:masterClrMapping/>
  </p:clrMapOvr>
  <p:transition>
    <p:fade thruBlk="1"/>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xmlns="" id="{67D3903D-DD67-4E86-B56F-6D232B061C8E}"/>
              </a:ext>
            </a:extLst>
          </p:cNvPr>
          <p:cNvSpPr>
            <a:spLocks noGrp="1" noChangeArrowheads="1"/>
          </p:cNvSpPr>
          <p:nvPr>
            <p:ph type="title"/>
          </p:nvPr>
        </p:nvSpPr>
        <p:spPr/>
        <p:txBody>
          <a:bodyPr/>
          <a:lstStyle/>
          <a:p>
            <a:pPr eaLnBrk="1" hangingPunct="1">
              <a:defRPr/>
            </a:pPr>
            <a:r>
              <a:rPr lang="en-US" dirty="0">
                <a:solidFill>
                  <a:srgbClr val="0000FF"/>
                </a:solidFill>
              </a:rPr>
              <a:t>GROWTH OF BACTERIA</a:t>
            </a:r>
          </a:p>
        </p:txBody>
      </p:sp>
      <p:sp>
        <p:nvSpPr>
          <p:cNvPr id="66563" name="Rectangle 3">
            <a:extLst>
              <a:ext uri="{FF2B5EF4-FFF2-40B4-BE49-F238E27FC236}">
                <a16:creationId xmlns:a16="http://schemas.microsoft.com/office/drawing/2014/main" xmlns="" id="{B3411FEE-7725-4B2B-A5F2-AF07B40A5A78}"/>
              </a:ext>
            </a:extLst>
          </p:cNvPr>
          <p:cNvSpPr>
            <a:spLocks noGrp="1" noChangeArrowheads="1"/>
          </p:cNvSpPr>
          <p:nvPr>
            <p:ph type="body" sz="half" idx="1"/>
          </p:nvPr>
        </p:nvSpPr>
        <p:spPr>
          <a:xfrm>
            <a:off x="609600" y="1600201"/>
            <a:ext cx="10915651" cy="4525963"/>
          </a:xfrm>
        </p:spPr>
        <p:txBody>
          <a:bodyPr>
            <a:normAutofit/>
          </a:bodyPr>
          <a:lstStyle/>
          <a:p>
            <a:pPr eaLnBrk="1" hangingPunct="1">
              <a:lnSpc>
                <a:spcPct val="90000"/>
              </a:lnSpc>
            </a:pPr>
            <a:r>
              <a:rPr lang="en-US" altLang="en-US" sz="2800" b="1" dirty="0">
                <a:solidFill>
                  <a:schemeClr val="tx1"/>
                </a:solidFill>
              </a:rPr>
              <a:t>Under ideal conditions, bacteria grow very rapidly: some double in number every 20 minutes.</a:t>
            </a:r>
          </a:p>
          <a:p>
            <a:pPr eaLnBrk="1" hangingPunct="1">
              <a:lnSpc>
                <a:spcPct val="90000"/>
              </a:lnSpc>
              <a:buFont typeface="Wingdings" panose="05000000000000000000" pitchFamily="2" charset="2"/>
              <a:buNone/>
            </a:pPr>
            <a:r>
              <a:rPr lang="en-US" altLang="en-US" sz="2800" b="1" dirty="0">
                <a:solidFill>
                  <a:schemeClr val="tx1"/>
                </a:solidFill>
              </a:rPr>
              <a:t>  </a:t>
            </a:r>
          </a:p>
          <a:p>
            <a:pPr eaLnBrk="1" hangingPunct="1">
              <a:lnSpc>
                <a:spcPct val="90000"/>
              </a:lnSpc>
            </a:pPr>
            <a:r>
              <a:rPr lang="en-US" altLang="en-US" sz="2800" b="1" dirty="0">
                <a:solidFill>
                  <a:schemeClr val="tx1"/>
                </a:solidFill>
              </a:rPr>
              <a:t>Doubling in number: 1-2-4-8-16-… is </a:t>
            </a:r>
            <a:r>
              <a:rPr lang="en-US" altLang="en-US" sz="2800" b="1" dirty="0">
                <a:solidFill>
                  <a:srgbClr val="0000FF"/>
                </a:solidFill>
              </a:rPr>
              <a:t>exponential growth</a:t>
            </a:r>
            <a:r>
              <a:rPr lang="en-US" altLang="en-US" sz="2800" b="1" dirty="0">
                <a:solidFill>
                  <a:schemeClr val="tx1"/>
                </a:solidFill>
              </a:rPr>
              <a:t>.  It starts off slowly, but once going the number of bacteria increase very rapidly</a:t>
            </a:r>
          </a:p>
          <a:p>
            <a:pPr eaLnBrk="1" hangingPunct="1">
              <a:lnSpc>
                <a:spcPct val="90000"/>
              </a:lnSpc>
            </a:pPr>
            <a:endParaRPr lang="en-US" altLang="en-US" sz="2800" b="1" dirty="0">
              <a:solidFill>
                <a:schemeClr val="tx1"/>
              </a:solidFill>
            </a:endParaRPr>
          </a:p>
          <a:p>
            <a:pPr eaLnBrk="1" hangingPunct="1">
              <a:lnSpc>
                <a:spcPct val="90000"/>
              </a:lnSpc>
            </a:pPr>
            <a:r>
              <a:rPr lang="en-US" altLang="en-US" sz="2800" b="1" dirty="0">
                <a:solidFill>
                  <a:schemeClr val="tx1"/>
                </a:solidFill>
              </a:rPr>
              <a:t>Usually some nutrient runs short, or waste material builds up, and growth ceases.  Eventually a die-off occurs, reducing the number of live bacteria.</a:t>
            </a:r>
          </a:p>
        </p:txBody>
      </p:sp>
    </p:spTree>
    <p:extLst>
      <p:ext uri="{BB962C8B-B14F-4D97-AF65-F5344CB8AC3E}">
        <p14:creationId xmlns:p14="http://schemas.microsoft.com/office/powerpoint/2010/main" xmlns="" val="15528108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descr="bacteriagrowth">
            <a:extLst>
              <a:ext uri="{FF2B5EF4-FFF2-40B4-BE49-F238E27FC236}">
                <a16:creationId xmlns:a16="http://schemas.microsoft.com/office/drawing/2014/main" xmlns="" id="{E0EB8125-080C-4C1F-A355-F65B29D86F31}"/>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500063"/>
            <a:ext cx="10763251"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554235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5">
            <a:extLst>
              <a:ext uri="{FF2B5EF4-FFF2-40B4-BE49-F238E27FC236}">
                <a16:creationId xmlns:a16="http://schemas.microsoft.com/office/drawing/2014/main" xmlns="" id="{53E31CEE-EACB-45D6-86A4-911DAA50BA7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58000" y="3571876"/>
            <a:ext cx="5334000" cy="295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8611" name="Rectangle 7">
            <a:extLst>
              <a:ext uri="{FF2B5EF4-FFF2-40B4-BE49-F238E27FC236}">
                <a16:creationId xmlns:a16="http://schemas.microsoft.com/office/drawing/2014/main" xmlns="" id="{39ECCF7C-900A-4269-821D-B076BE7DE918}"/>
              </a:ext>
            </a:extLst>
          </p:cNvPr>
          <p:cNvSpPr>
            <a:spLocks noChangeArrowheads="1"/>
          </p:cNvSpPr>
          <p:nvPr/>
        </p:nvSpPr>
        <p:spPr bwMode="auto">
          <a:xfrm>
            <a:off x="571501" y="428625"/>
            <a:ext cx="63373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9pPr>
          </a:lstStyle>
          <a:p>
            <a:pPr algn="just" eaLnBrk="1" hangingPunct="1">
              <a:buFont typeface="Wingdings" panose="05000000000000000000" pitchFamily="2" charset="2"/>
              <a:buNone/>
            </a:pPr>
            <a:r>
              <a:rPr lang="en-US" altLang="zh-CN" sz="2800" b="1">
                <a:solidFill>
                  <a:srgbClr val="0000FF"/>
                </a:solidFill>
              </a:rPr>
              <a:t>STAINING METHODS</a:t>
            </a:r>
            <a:endParaRPr lang="en-US" altLang="zh-CN" sz="3600" b="1">
              <a:solidFill>
                <a:srgbClr val="0000FF"/>
              </a:solidFill>
              <a:latin typeface="Arial" panose="020B0604020202020204" pitchFamily="34" charset="0"/>
            </a:endParaRPr>
          </a:p>
          <a:p>
            <a:pPr algn="just" eaLnBrk="1" hangingPunct="1"/>
            <a:r>
              <a:rPr lang="en-US" altLang="zh-CN" b="1"/>
              <a:t>Simple staining;</a:t>
            </a:r>
          </a:p>
          <a:p>
            <a:pPr algn="just" eaLnBrk="1" hangingPunct="1"/>
            <a:r>
              <a:rPr lang="en-US" altLang="zh-CN" b="1"/>
              <a:t>Differential staining(Gram stain, Acid-fast stain), </a:t>
            </a:r>
          </a:p>
          <a:p>
            <a:pPr algn="just" eaLnBrk="1" hangingPunct="1"/>
            <a:r>
              <a:rPr lang="en-US" altLang="zh-CN" b="1"/>
              <a:t>Special	staining ( Negative stain, Spore stain, Flagella stain)</a:t>
            </a:r>
          </a:p>
        </p:txBody>
      </p:sp>
    </p:spTree>
    <p:extLst>
      <p:ext uri="{BB962C8B-B14F-4D97-AF65-F5344CB8AC3E}">
        <p14:creationId xmlns:p14="http://schemas.microsoft.com/office/powerpoint/2010/main" xmlns="" val="5193976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a:extLst>
              <a:ext uri="{FF2B5EF4-FFF2-40B4-BE49-F238E27FC236}">
                <a16:creationId xmlns:a16="http://schemas.microsoft.com/office/drawing/2014/main" xmlns="" id="{23E157C5-272A-4DFA-BD83-A1F604D5BFCA}"/>
              </a:ext>
            </a:extLst>
          </p:cNvPr>
          <p:cNvSpPr>
            <a:spLocks noGrp="1" noChangeArrowheads="1"/>
          </p:cNvSpPr>
          <p:nvPr>
            <p:ph type="body" idx="1"/>
          </p:nvPr>
        </p:nvSpPr>
        <p:spPr>
          <a:xfrm>
            <a:off x="952500" y="914400"/>
            <a:ext cx="5588000" cy="5943600"/>
          </a:xfrm>
        </p:spPr>
        <p:txBody>
          <a:bodyPr/>
          <a:lstStyle/>
          <a:p>
            <a:pPr eaLnBrk="1" hangingPunct="1">
              <a:buFont typeface="Wingdings" panose="05000000000000000000" pitchFamily="2" charset="2"/>
              <a:buNone/>
            </a:pPr>
            <a:r>
              <a:rPr lang="en-US" altLang="zh-CN" sz="2800" b="1" dirty="0">
                <a:solidFill>
                  <a:srgbClr val="0000FF"/>
                </a:solidFill>
              </a:rPr>
              <a:t>MICROSCOPE </a:t>
            </a:r>
          </a:p>
          <a:p>
            <a:pPr eaLnBrk="1" hangingPunct="1"/>
            <a:r>
              <a:rPr lang="en-US" altLang="zh-CN" sz="2800" b="1" dirty="0">
                <a:solidFill>
                  <a:schemeClr val="tx1"/>
                </a:solidFill>
              </a:rPr>
              <a:t>Light Microscope</a:t>
            </a:r>
          </a:p>
          <a:p>
            <a:pPr eaLnBrk="1" hangingPunct="1"/>
            <a:r>
              <a:rPr lang="en-US" altLang="zh-CN" sz="2800" b="1" dirty="0">
                <a:solidFill>
                  <a:schemeClr val="tx1"/>
                </a:solidFill>
              </a:rPr>
              <a:t>Electron Microscope</a:t>
            </a:r>
          </a:p>
          <a:p>
            <a:pPr eaLnBrk="1" hangingPunct="1"/>
            <a:r>
              <a:rPr lang="en-US" altLang="zh-CN" sz="2800" b="1" dirty="0">
                <a:solidFill>
                  <a:schemeClr val="tx1"/>
                </a:solidFill>
              </a:rPr>
              <a:t>Dark-field Microscope</a:t>
            </a:r>
          </a:p>
          <a:p>
            <a:pPr eaLnBrk="1" hangingPunct="1"/>
            <a:r>
              <a:rPr lang="en-US" altLang="zh-CN" sz="2800" b="1" dirty="0">
                <a:solidFill>
                  <a:schemeClr val="tx1"/>
                </a:solidFill>
              </a:rPr>
              <a:t>Phase-Contrast Microscope</a:t>
            </a:r>
          </a:p>
          <a:p>
            <a:pPr eaLnBrk="1" hangingPunct="1"/>
            <a:r>
              <a:rPr lang="en-US" altLang="zh-CN" sz="2800" b="1" dirty="0">
                <a:solidFill>
                  <a:schemeClr val="tx1"/>
                </a:solidFill>
              </a:rPr>
              <a:t>Fluorescence Microscope</a:t>
            </a:r>
          </a:p>
          <a:p>
            <a:pPr eaLnBrk="1" hangingPunct="1"/>
            <a:r>
              <a:rPr lang="en-US" altLang="zh-CN" sz="2800" b="1" dirty="0">
                <a:solidFill>
                  <a:schemeClr val="tx1"/>
                </a:solidFill>
              </a:rPr>
              <a:t>Co-focal Microscope</a:t>
            </a:r>
            <a:endParaRPr lang="zh-CN" altLang="en-US" sz="2400" b="1" dirty="0">
              <a:solidFill>
                <a:schemeClr val="tx1"/>
              </a:solidFill>
            </a:endParaRPr>
          </a:p>
        </p:txBody>
      </p:sp>
      <p:sp>
        <p:nvSpPr>
          <p:cNvPr id="69635" name="Text Box 4">
            <a:extLst>
              <a:ext uri="{FF2B5EF4-FFF2-40B4-BE49-F238E27FC236}">
                <a16:creationId xmlns:a16="http://schemas.microsoft.com/office/drawing/2014/main" xmlns="" id="{30917107-60C7-4740-BDDF-FC017C76D2C4}"/>
              </a:ext>
            </a:extLst>
          </p:cNvPr>
          <p:cNvSpPr txBox="1">
            <a:spLocks noChangeArrowheads="1"/>
          </p:cNvSpPr>
          <p:nvPr/>
        </p:nvSpPr>
        <p:spPr bwMode="auto">
          <a:xfrm>
            <a:off x="203200" y="0"/>
            <a:ext cx="119888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ClrTx/>
              <a:buSzTx/>
              <a:buFontTx/>
              <a:buNone/>
            </a:pPr>
            <a:r>
              <a:rPr kumimoji="0" lang="en-US" altLang="zh-CN" sz="4400" b="1">
                <a:solidFill>
                  <a:srgbClr val="0000FF"/>
                </a:solidFill>
              </a:rPr>
              <a:t>METHODS</a:t>
            </a:r>
            <a:endParaRPr kumimoji="0" lang="zh-CN" altLang="en-US" sz="4400" b="1">
              <a:solidFill>
                <a:srgbClr val="0000FF"/>
              </a:solidFill>
            </a:endParaRPr>
          </a:p>
        </p:txBody>
      </p:sp>
      <p:pic>
        <p:nvPicPr>
          <p:cNvPr id="69636" name="Picture 6" descr="The light microscope">
            <a:extLst>
              <a:ext uri="{FF2B5EF4-FFF2-40B4-BE49-F238E27FC236}">
                <a16:creationId xmlns:a16="http://schemas.microsoft.com/office/drawing/2014/main" xmlns="" id="{3D824B92-120F-4A32-A19F-8E314F3FEEE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00800" y="762001"/>
            <a:ext cx="5588000" cy="574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48198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xmlns="" id="{8C7F6052-AA49-4166-ACBF-1D2B373948DB}"/>
              </a:ext>
            </a:extLst>
          </p:cNvPr>
          <p:cNvSpPr>
            <a:spLocks noGrp="1" noChangeArrowheads="1"/>
          </p:cNvSpPr>
          <p:nvPr>
            <p:ph type="title"/>
          </p:nvPr>
        </p:nvSpPr>
        <p:spPr>
          <a:xfrm>
            <a:off x="812800" y="0"/>
            <a:ext cx="10363200" cy="1143000"/>
          </a:xfrm>
        </p:spPr>
        <p:txBody>
          <a:bodyPr/>
          <a:lstStyle/>
          <a:p>
            <a:pPr>
              <a:defRPr/>
            </a:pPr>
            <a:r>
              <a:rPr lang="en-US"/>
              <a:t>Spirochetes</a:t>
            </a:r>
            <a:br>
              <a:rPr lang="en-US"/>
            </a:br>
            <a:r>
              <a:rPr lang="en-US" sz="2000"/>
              <a:t>Long, helical bacteria which swim by spinning like corkscrews</a:t>
            </a:r>
            <a:endParaRPr lang="en-US"/>
          </a:p>
        </p:txBody>
      </p:sp>
      <p:sp>
        <p:nvSpPr>
          <p:cNvPr id="70659" name="Text Box 4">
            <a:extLst>
              <a:ext uri="{FF2B5EF4-FFF2-40B4-BE49-F238E27FC236}">
                <a16:creationId xmlns:a16="http://schemas.microsoft.com/office/drawing/2014/main" xmlns="" id="{07D713D8-50A5-4F70-B9EE-DFC02650A07E}"/>
              </a:ext>
            </a:extLst>
          </p:cNvPr>
          <p:cNvSpPr txBox="1">
            <a:spLocks noChangeArrowheads="1"/>
          </p:cNvSpPr>
          <p:nvPr/>
        </p:nvSpPr>
        <p:spPr bwMode="auto">
          <a:xfrm>
            <a:off x="508001" y="4618039"/>
            <a:ext cx="2368341"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r>
              <a:rPr lang="en-US" altLang="en-US" sz="2000" i="1"/>
              <a:t>Treponema pallidum</a:t>
            </a:r>
            <a:r>
              <a:rPr lang="en-US" altLang="en-US" sz="2000"/>
              <a:t> </a:t>
            </a:r>
          </a:p>
          <a:p>
            <a:pPr eaLnBrk="1" hangingPunct="1">
              <a:spcBef>
                <a:spcPct val="0"/>
              </a:spcBef>
              <a:buClrTx/>
              <a:buSzTx/>
              <a:buFontTx/>
              <a:buNone/>
            </a:pPr>
            <a:r>
              <a:rPr lang="en-US" altLang="en-US" sz="2000"/>
              <a:t>     causes syphilis</a:t>
            </a:r>
            <a:endParaRPr lang="en-US" altLang="en-US" sz="2400"/>
          </a:p>
        </p:txBody>
      </p:sp>
      <p:pic>
        <p:nvPicPr>
          <p:cNvPr id="70660" name="Picture 5">
            <a:extLst>
              <a:ext uri="{FF2B5EF4-FFF2-40B4-BE49-F238E27FC236}">
                <a16:creationId xmlns:a16="http://schemas.microsoft.com/office/drawing/2014/main" xmlns="" id="{DC18C1EA-0701-4450-A05F-C103A4C3EA0A}"/>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8000" y="1676401"/>
            <a:ext cx="3558117" cy="276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0661" name="Text Box 7">
            <a:extLst>
              <a:ext uri="{FF2B5EF4-FFF2-40B4-BE49-F238E27FC236}">
                <a16:creationId xmlns:a16="http://schemas.microsoft.com/office/drawing/2014/main" xmlns="" id="{E29E0FE9-36A3-43F4-A812-ECD49C7670E1}"/>
              </a:ext>
            </a:extLst>
          </p:cNvPr>
          <p:cNvSpPr txBox="1">
            <a:spLocks noChangeArrowheads="1"/>
          </p:cNvSpPr>
          <p:nvPr/>
        </p:nvSpPr>
        <p:spPr bwMode="auto">
          <a:xfrm>
            <a:off x="4775200" y="4572001"/>
            <a:ext cx="2368212"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r>
              <a:rPr lang="en-US" altLang="en-US" sz="2000" i="1"/>
              <a:t>Borrelia burgdorferi</a:t>
            </a:r>
          </a:p>
          <a:p>
            <a:pPr eaLnBrk="1" hangingPunct="1">
              <a:spcBef>
                <a:spcPct val="0"/>
              </a:spcBef>
              <a:buClrTx/>
              <a:buSzTx/>
              <a:buFontTx/>
              <a:buNone/>
            </a:pPr>
            <a:r>
              <a:rPr lang="en-US" altLang="en-US" sz="2000"/>
              <a:t> causes Lyme disease</a:t>
            </a:r>
            <a:endParaRPr lang="en-US" altLang="en-US" sz="2400"/>
          </a:p>
        </p:txBody>
      </p:sp>
      <p:pic>
        <p:nvPicPr>
          <p:cNvPr id="70662" name="Picture 8">
            <a:extLst>
              <a:ext uri="{FF2B5EF4-FFF2-40B4-BE49-F238E27FC236}">
                <a16:creationId xmlns:a16="http://schemas.microsoft.com/office/drawing/2014/main" xmlns="" id="{098604DF-9E0C-45DE-9133-E897A8F31549}"/>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470400" y="1828801"/>
            <a:ext cx="3835400" cy="2455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0663" name="Picture 9">
            <a:extLst>
              <a:ext uri="{FF2B5EF4-FFF2-40B4-BE49-F238E27FC236}">
                <a16:creationId xmlns:a16="http://schemas.microsoft.com/office/drawing/2014/main" xmlns="" id="{A0318C2A-8490-4378-ADCB-F4B0658238D3}"/>
              </a:ext>
            </a:extLst>
          </p:cNvPr>
          <p:cNvPicPr>
            <a:picLocks noChangeAspect="1" noChangeArrowheads="1"/>
          </p:cNvPicPr>
          <p:nvPr/>
        </p:nvPicPr>
        <p:blipFill>
          <a:blip r:embed="rId5" cstate="print">
            <a:lum bright="48000" contrast="54000"/>
            <a:extLst>
              <a:ext uri="{28A0092B-C50C-407E-A947-70E740481C1C}">
                <a14:useLocalDpi xmlns:a14="http://schemas.microsoft.com/office/drawing/2010/main" xmlns="" val="0"/>
              </a:ext>
            </a:extLst>
          </a:blip>
          <a:srcRect/>
          <a:stretch>
            <a:fillRect/>
          </a:stretch>
        </p:blipFill>
        <p:spPr bwMode="auto">
          <a:xfrm>
            <a:off x="8636000" y="2286000"/>
            <a:ext cx="3048000"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0664" name="Text Box 10">
            <a:extLst>
              <a:ext uri="{FF2B5EF4-FFF2-40B4-BE49-F238E27FC236}">
                <a16:creationId xmlns:a16="http://schemas.microsoft.com/office/drawing/2014/main" xmlns="" id="{7E02D168-35BD-48AA-92FC-21297FF51B66}"/>
              </a:ext>
            </a:extLst>
          </p:cNvPr>
          <p:cNvSpPr txBox="1">
            <a:spLocks noChangeArrowheads="1"/>
          </p:cNvSpPr>
          <p:nvPr/>
        </p:nvSpPr>
        <p:spPr bwMode="auto">
          <a:xfrm>
            <a:off x="8820151" y="4495801"/>
            <a:ext cx="2542812"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r>
              <a:rPr lang="en-US" altLang="en-US" sz="2000" i="1"/>
              <a:t>Leptospira interrogans</a:t>
            </a:r>
            <a:endParaRPr lang="en-US" altLang="en-US" sz="2000"/>
          </a:p>
          <a:p>
            <a:pPr eaLnBrk="1" hangingPunct="1">
              <a:spcBef>
                <a:spcPct val="0"/>
              </a:spcBef>
              <a:buClrTx/>
              <a:buSzTx/>
              <a:buFontTx/>
              <a:buNone/>
            </a:pPr>
            <a:r>
              <a:rPr lang="en-US" altLang="en-US" sz="2000"/>
              <a:t>causes leptospirosis</a:t>
            </a:r>
            <a:endParaRPr lang="en-US" altLang="en-US" sz="2400"/>
          </a:p>
        </p:txBody>
      </p:sp>
    </p:spTree>
    <p:extLst>
      <p:ext uri="{BB962C8B-B14F-4D97-AF65-F5344CB8AC3E}">
        <p14:creationId xmlns:p14="http://schemas.microsoft.com/office/powerpoint/2010/main" xmlns="" val="27456779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xmlns="" id="{F46C06CD-B457-4456-B5C4-12B1DC518431}"/>
              </a:ext>
            </a:extLst>
          </p:cNvPr>
          <p:cNvSpPr>
            <a:spLocks noGrp="1" noChangeArrowheads="1"/>
          </p:cNvSpPr>
          <p:nvPr>
            <p:ph type="title"/>
          </p:nvPr>
        </p:nvSpPr>
        <p:spPr>
          <a:xfrm>
            <a:off x="812800" y="0"/>
            <a:ext cx="10363200" cy="1143000"/>
          </a:xfrm>
        </p:spPr>
        <p:txBody>
          <a:bodyPr/>
          <a:lstStyle/>
          <a:p>
            <a:pPr>
              <a:defRPr/>
            </a:pPr>
            <a:r>
              <a:rPr lang="en-US" sz="2800"/>
              <a:t>Gram negative, facultatively anaerobic rods</a:t>
            </a:r>
            <a:endParaRPr lang="en-US"/>
          </a:p>
        </p:txBody>
      </p:sp>
      <p:pic>
        <p:nvPicPr>
          <p:cNvPr id="72707" name="Picture 3">
            <a:extLst>
              <a:ext uri="{FF2B5EF4-FFF2-40B4-BE49-F238E27FC236}">
                <a16:creationId xmlns:a16="http://schemas.microsoft.com/office/drawing/2014/main" xmlns="" id="{9D34CE57-A6AB-4510-99C6-D7EAA6488B42}"/>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14400" y="1295401"/>
            <a:ext cx="3048000" cy="179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708" name="Text Box 5">
            <a:extLst>
              <a:ext uri="{FF2B5EF4-FFF2-40B4-BE49-F238E27FC236}">
                <a16:creationId xmlns:a16="http://schemas.microsoft.com/office/drawing/2014/main" xmlns="" id="{18CB53E4-39BB-4C43-884B-370FFBFD875F}"/>
              </a:ext>
            </a:extLst>
          </p:cNvPr>
          <p:cNvSpPr txBox="1">
            <a:spLocks noChangeArrowheads="1"/>
          </p:cNvSpPr>
          <p:nvPr/>
        </p:nvSpPr>
        <p:spPr bwMode="auto">
          <a:xfrm>
            <a:off x="812800" y="3170239"/>
            <a:ext cx="2683748"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r>
              <a:rPr lang="en-US" altLang="en-US" sz="2000" i="1"/>
              <a:t>     Escherichia coli</a:t>
            </a:r>
            <a:endParaRPr lang="en-US" altLang="en-US" sz="2000"/>
          </a:p>
          <a:p>
            <a:pPr eaLnBrk="1" hangingPunct="1">
              <a:spcBef>
                <a:spcPct val="0"/>
              </a:spcBef>
              <a:buClrTx/>
              <a:buSzTx/>
              <a:buFontTx/>
              <a:buNone/>
            </a:pPr>
            <a:r>
              <a:rPr lang="en-US" altLang="en-US" sz="2000"/>
              <a:t>(urinary tract infections)</a:t>
            </a:r>
            <a:endParaRPr lang="en-US" altLang="en-US" sz="2400"/>
          </a:p>
        </p:txBody>
      </p:sp>
      <p:pic>
        <p:nvPicPr>
          <p:cNvPr id="72709" name="Picture 6">
            <a:extLst>
              <a:ext uri="{FF2B5EF4-FFF2-40B4-BE49-F238E27FC236}">
                <a16:creationId xmlns:a16="http://schemas.microsoft.com/office/drawing/2014/main" xmlns="" id="{8C846012-CBBD-470B-85C8-98F30364A441}"/>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72000" y="1295401"/>
            <a:ext cx="3048000" cy="1827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710" name="Text Box 7">
            <a:extLst>
              <a:ext uri="{FF2B5EF4-FFF2-40B4-BE49-F238E27FC236}">
                <a16:creationId xmlns:a16="http://schemas.microsoft.com/office/drawing/2014/main" xmlns="" id="{9527DAAC-7B81-42EF-B9AD-F9E721604CD7}"/>
              </a:ext>
            </a:extLst>
          </p:cNvPr>
          <p:cNvSpPr txBox="1">
            <a:spLocks noChangeArrowheads="1"/>
          </p:cNvSpPr>
          <p:nvPr/>
        </p:nvSpPr>
        <p:spPr bwMode="auto">
          <a:xfrm>
            <a:off x="4673600" y="3124201"/>
            <a:ext cx="3352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ClrTx/>
              <a:buSzTx/>
              <a:buFontTx/>
              <a:buNone/>
            </a:pPr>
            <a:r>
              <a:rPr lang="en-US" altLang="en-US" sz="2000" i="1"/>
              <a:t>Salmonella </a:t>
            </a:r>
            <a:r>
              <a:rPr lang="en-US" altLang="en-US" sz="2000"/>
              <a:t>(typhoid fever, food poisoning)</a:t>
            </a:r>
            <a:endParaRPr lang="en-US" altLang="en-US" sz="2400"/>
          </a:p>
        </p:txBody>
      </p:sp>
      <p:pic>
        <p:nvPicPr>
          <p:cNvPr id="72711" name="Picture 8">
            <a:extLst>
              <a:ext uri="{FF2B5EF4-FFF2-40B4-BE49-F238E27FC236}">
                <a16:creationId xmlns:a16="http://schemas.microsoft.com/office/drawing/2014/main" xmlns="" id="{BB94252C-5E29-4BB5-8B6C-2A778D93C5C0}"/>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229600" y="1295400"/>
            <a:ext cx="3048000" cy="1830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712" name="Text Box 9">
            <a:extLst>
              <a:ext uri="{FF2B5EF4-FFF2-40B4-BE49-F238E27FC236}">
                <a16:creationId xmlns:a16="http://schemas.microsoft.com/office/drawing/2014/main" xmlns="" id="{65BB70C3-3954-4479-AA56-F79336FF8AEC}"/>
              </a:ext>
            </a:extLst>
          </p:cNvPr>
          <p:cNvSpPr txBox="1">
            <a:spLocks noChangeArrowheads="1"/>
          </p:cNvSpPr>
          <p:nvPr/>
        </p:nvSpPr>
        <p:spPr bwMode="auto">
          <a:xfrm>
            <a:off x="8331200" y="3124201"/>
            <a:ext cx="32512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ClrTx/>
              <a:buSzTx/>
              <a:buFontTx/>
              <a:buNone/>
            </a:pPr>
            <a:r>
              <a:rPr lang="en-US" altLang="en-US" sz="2000" i="1"/>
              <a:t>   Shigella sonnei </a:t>
            </a:r>
            <a:r>
              <a:rPr lang="en-US" altLang="en-US" sz="2000"/>
              <a:t>(shigellosis diarrhea)</a:t>
            </a:r>
            <a:endParaRPr lang="en-US" altLang="en-US" sz="2400"/>
          </a:p>
        </p:txBody>
      </p:sp>
      <p:pic>
        <p:nvPicPr>
          <p:cNvPr id="72713" name="Picture 10">
            <a:extLst>
              <a:ext uri="{FF2B5EF4-FFF2-40B4-BE49-F238E27FC236}">
                <a16:creationId xmlns:a16="http://schemas.microsoft.com/office/drawing/2014/main" xmlns="" id="{2110D44B-28D7-46D8-B1E9-06FF133F0296}"/>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812800" y="3962401"/>
            <a:ext cx="3149600" cy="189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714" name="Text Box 11">
            <a:extLst>
              <a:ext uri="{FF2B5EF4-FFF2-40B4-BE49-F238E27FC236}">
                <a16:creationId xmlns:a16="http://schemas.microsoft.com/office/drawing/2014/main" xmlns="" id="{76A71D73-D840-4290-9B73-F8D673CC16E0}"/>
              </a:ext>
            </a:extLst>
          </p:cNvPr>
          <p:cNvSpPr txBox="1">
            <a:spLocks noChangeArrowheads="1"/>
          </p:cNvSpPr>
          <p:nvPr/>
        </p:nvSpPr>
        <p:spPr bwMode="auto">
          <a:xfrm>
            <a:off x="1117600" y="5943601"/>
            <a:ext cx="2010487"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r>
              <a:rPr lang="en-US" altLang="en-US" sz="2000" i="1"/>
              <a:t>Vibrio cholerae</a:t>
            </a:r>
            <a:endParaRPr lang="en-US" altLang="en-US" sz="2000"/>
          </a:p>
          <a:p>
            <a:pPr eaLnBrk="1" hangingPunct="1">
              <a:spcBef>
                <a:spcPct val="0"/>
              </a:spcBef>
              <a:buClrTx/>
              <a:buSzTx/>
              <a:buFontTx/>
              <a:buNone/>
            </a:pPr>
            <a:r>
              <a:rPr lang="en-US" altLang="en-US" sz="2000"/>
              <a:t>(cholera diarrhea)</a:t>
            </a:r>
            <a:endParaRPr lang="en-US" altLang="en-US" sz="2400"/>
          </a:p>
        </p:txBody>
      </p:sp>
      <p:pic>
        <p:nvPicPr>
          <p:cNvPr id="72715" name="Picture 14">
            <a:extLst>
              <a:ext uri="{FF2B5EF4-FFF2-40B4-BE49-F238E27FC236}">
                <a16:creationId xmlns:a16="http://schemas.microsoft.com/office/drawing/2014/main" xmlns="" id="{ACD046B4-0B60-4EC5-BB73-068D3A0F01EB}"/>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572000" y="3992563"/>
            <a:ext cx="3149600" cy="189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716" name="Text Box 15">
            <a:extLst>
              <a:ext uri="{FF2B5EF4-FFF2-40B4-BE49-F238E27FC236}">
                <a16:creationId xmlns:a16="http://schemas.microsoft.com/office/drawing/2014/main" xmlns="" id="{9FCA77EF-5829-491E-960A-486220A782BE}"/>
              </a:ext>
            </a:extLst>
          </p:cNvPr>
          <p:cNvSpPr txBox="1">
            <a:spLocks noChangeArrowheads="1"/>
          </p:cNvSpPr>
          <p:nvPr/>
        </p:nvSpPr>
        <p:spPr bwMode="auto">
          <a:xfrm>
            <a:off x="4165600" y="6003926"/>
            <a:ext cx="294664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r>
              <a:rPr lang="en-US" altLang="en-US" sz="2000" i="1"/>
              <a:t>Haemophilus influenzae</a:t>
            </a:r>
            <a:endParaRPr lang="en-US" altLang="en-US" sz="2000"/>
          </a:p>
          <a:p>
            <a:pPr eaLnBrk="1" hangingPunct="1">
              <a:spcBef>
                <a:spcPct val="0"/>
              </a:spcBef>
              <a:buClrTx/>
              <a:buSzTx/>
              <a:buFontTx/>
              <a:buNone/>
            </a:pPr>
            <a:r>
              <a:rPr lang="en-US" altLang="en-US" sz="2000"/>
              <a:t>(ear infections, meningitis)</a:t>
            </a:r>
            <a:endParaRPr lang="en-US" altLang="en-US" sz="2400"/>
          </a:p>
        </p:txBody>
      </p:sp>
      <p:pic>
        <p:nvPicPr>
          <p:cNvPr id="72717" name="Picture 16">
            <a:extLst>
              <a:ext uri="{FF2B5EF4-FFF2-40B4-BE49-F238E27FC236}">
                <a16:creationId xmlns:a16="http://schemas.microsoft.com/office/drawing/2014/main" xmlns="" id="{20017E62-7CD3-48AD-8719-9EFCB372D636}"/>
              </a:ext>
            </a:extLst>
          </p:cNvPr>
          <p:cNvPicPr>
            <a:picLocks noChangeAspect="1" noChangeArrowheads="1"/>
          </p:cNvPicPr>
          <p:nvPr/>
        </p:nvPicPr>
        <p:blipFill>
          <a:blip r:embed="rId8">
            <a:lum contrast="24000"/>
            <a:extLst>
              <a:ext uri="{28A0092B-C50C-407E-A947-70E740481C1C}">
                <a14:useLocalDpi xmlns:a14="http://schemas.microsoft.com/office/drawing/2010/main" xmlns="" val="0"/>
              </a:ext>
            </a:extLst>
          </a:blip>
          <a:srcRect/>
          <a:stretch>
            <a:fillRect/>
          </a:stretch>
        </p:blipFill>
        <p:spPr bwMode="auto">
          <a:xfrm>
            <a:off x="8229600" y="4038600"/>
            <a:ext cx="3149600" cy="177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718" name="Text Box 17">
            <a:extLst>
              <a:ext uri="{FF2B5EF4-FFF2-40B4-BE49-F238E27FC236}">
                <a16:creationId xmlns:a16="http://schemas.microsoft.com/office/drawing/2014/main" xmlns="" id="{2EE9CA56-6735-4000-A4F9-C42790AFC47A}"/>
              </a:ext>
            </a:extLst>
          </p:cNvPr>
          <p:cNvSpPr txBox="1">
            <a:spLocks noChangeArrowheads="1"/>
          </p:cNvSpPr>
          <p:nvPr/>
        </p:nvSpPr>
        <p:spPr bwMode="auto">
          <a:xfrm>
            <a:off x="7914218" y="6003926"/>
            <a:ext cx="3221716"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r>
              <a:rPr lang="en-US" altLang="en-US" sz="2000" i="1"/>
              <a:t>     Serratia marcescens</a:t>
            </a:r>
            <a:endParaRPr lang="en-US" altLang="en-US" sz="2000"/>
          </a:p>
          <a:p>
            <a:pPr eaLnBrk="1" hangingPunct="1">
              <a:spcBef>
                <a:spcPct val="0"/>
              </a:spcBef>
              <a:buClrTx/>
              <a:buSzTx/>
              <a:buFontTx/>
              <a:buNone/>
            </a:pPr>
            <a:r>
              <a:rPr lang="en-US" altLang="en-US" sz="2000"/>
              <a:t>(urinary, resp tract infections)</a:t>
            </a:r>
            <a:endParaRPr lang="en-US" altLang="en-US" sz="2400"/>
          </a:p>
        </p:txBody>
      </p:sp>
    </p:spTree>
    <p:extLst>
      <p:ext uri="{BB962C8B-B14F-4D97-AF65-F5344CB8AC3E}">
        <p14:creationId xmlns:p14="http://schemas.microsoft.com/office/powerpoint/2010/main" xmlns="" val="14421563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xmlns="" id="{08A27969-031A-4C02-8BE3-B15147B18438}"/>
              </a:ext>
            </a:extLst>
          </p:cNvPr>
          <p:cNvSpPr>
            <a:spLocks noGrp="1" noChangeArrowheads="1"/>
          </p:cNvSpPr>
          <p:nvPr>
            <p:ph type="title"/>
          </p:nvPr>
        </p:nvSpPr>
        <p:spPr>
          <a:xfrm>
            <a:off x="1016000" y="-152400"/>
            <a:ext cx="10363200" cy="1143000"/>
          </a:xfrm>
        </p:spPr>
        <p:txBody>
          <a:bodyPr/>
          <a:lstStyle/>
          <a:p>
            <a:pPr>
              <a:defRPr/>
            </a:pPr>
            <a:r>
              <a:rPr lang="en-US" sz="3200"/>
              <a:t>Gram negative aerobic rods and cocci</a:t>
            </a:r>
            <a:endParaRPr lang="en-US"/>
          </a:p>
        </p:txBody>
      </p:sp>
      <p:pic>
        <p:nvPicPr>
          <p:cNvPr id="74755" name="Picture 3">
            <a:extLst>
              <a:ext uri="{FF2B5EF4-FFF2-40B4-BE49-F238E27FC236}">
                <a16:creationId xmlns:a16="http://schemas.microsoft.com/office/drawing/2014/main" xmlns="" id="{E63F8357-42E5-4CB8-AEA3-264CA0668A86}"/>
              </a:ext>
            </a:extLst>
          </p:cNvPr>
          <p:cNvPicPr>
            <a:picLocks noChangeAspect="1" noChangeArrowheads="1"/>
          </p:cNvPicPr>
          <p:nvPr/>
        </p:nvPicPr>
        <p:blipFill>
          <a:blip r:embed="rId3">
            <a:lum contrast="12000"/>
            <a:extLst>
              <a:ext uri="{28A0092B-C50C-407E-A947-70E740481C1C}">
                <a14:useLocalDpi xmlns:a14="http://schemas.microsoft.com/office/drawing/2010/main" xmlns="" val="0"/>
              </a:ext>
            </a:extLst>
          </a:blip>
          <a:srcRect/>
          <a:stretch>
            <a:fillRect/>
          </a:stretch>
        </p:blipFill>
        <p:spPr bwMode="auto">
          <a:xfrm>
            <a:off x="1422400" y="914400"/>
            <a:ext cx="3352800" cy="2011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4756" name="Text Box 4">
            <a:extLst>
              <a:ext uri="{FF2B5EF4-FFF2-40B4-BE49-F238E27FC236}">
                <a16:creationId xmlns:a16="http://schemas.microsoft.com/office/drawing/2014/main" xmlns="" id="{07A30B92-7335-4BA3-8A3E-FA323A92AB15}"/>
              </a:ext>
            </a:extLst>
          </p:cNvPr>
          <p:cNvSpPr txBox="1">
            <a:spLocks noChangeArrowheads="1"/>
          </p:cNvSpPr>
          <p:nvPr/>
        </p:nvSpPr>
        <p:spPr bwMode="auto">
          <a:xfrm>
            <a:off x="812800" y="2971801"/>
            <a:ext cx="49784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r>
              <a:rPr lang="en-US" altLang="en-US" sz="2000" i="1"/>
              <a:t>Pseudomonas aeruginosa</a:t>
            </a:r>
            <a:endParaRPr lang="en-US" altLang="en-US" sz="2000"/>
          </a:p>
          <a:p>
            <a:pPr eaLnBrk="1" hangingPunct="1">
              <a:spcBef>
                <a:spcPct val="0"/>
              </a:spcBef>
              <a:buClrTx/>
              <a:buSzTx/>
              <a:buFontTx/>
              <a:buNone/>
            </a:pPr>
            <a:r>
              <a:rPr lang="en-US" altLang="en-US" sz="2000"/>
              <a:t>(burn, wound, &amp; other infections)</a:t>
            </a:r>
            <a:endParaRPr lang="en-US" altLang="en-US" sz="2400"/>
          </a:p>
        </p:txBody>
      </p:sp>
      <p:sp>
        <p:nvSpPr>
          <p:cNvPr id="74757" name="Text Box 6">
            <a:extLst>
              <a:ext uri="{FF2B5EF4-FFF2-40B4-BE49-F238E27FC236}">
                <a16:creationId xmlns:a16="http://schemas.microsoft.com/office/drawing/2014/main" xmlns="" id="{2DE12D2A-3E9D-40E7-B91E-F58F3DA5EE76}"/>
              </a:ext>
            </a:extLst>
          </p:cNvPr>
          <p:cNvSpPr txBox="1">
            <a:spLocks noChangeArrowheads="1"/>
          </p:cNvSpPr>
          <p:nvPr/>
        </p:nvSpPr>
        <p:spPr bwMode="auto">
          <a:xfrm>
            <a:off x="6400800" y="2971800"/>
            <a:ext cx="41656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r>
              <a:rPr lang="en-US" altLang="en-US" sz="2400" i="1"/>
              <a:t>  </a:t>
            </a:r>
            <a:r>
              <a:rPr lang="en-US" altLang="en-US" sz="2000" i="1"/>
              <a:t>Neisseria gonorrhoeae</a:t>
            </a:r>
            <a:endParaRPr lang="en-US" altLang="en-US" sz="2000"/>
          </a:p>
          <a:p>
            <a:pPr eaLnBrk="1" hangingPunct="1">
              <a:spcBef>
                <a:spcPct val="0"/>
              </a:spcBef>
              <a:buClrTx/>
              <a:buSzTx/>
              <a:buFontTx/>
              <a:buNone/>
            </a:pPr>
            <a:r>
              <a:rPr lang="en-US" altLang="en-US" sz="2000"/>
              <a:t>             (gonorrhea)</a:t>
            </a:r>
            <a:endParaRPr lang="en-US" altLang="en-US" sz="2400"/>
          </a:p>
        </p:txBody>
      </p:sp>
      <p:sp>
        <p:nvSpPr>
          <p:cNvPr id="74758" name="Text Box 9">
            <a:extLst>
              <a:ext uri="{FF2B5EF4-FFF2-40B4-BE49-F238E27FC236}">
                <a16:creationId xmlns:a16="http://schemas.microsoft.com/office/drawing/2014/main" xmlns="" id="{79E19B15-B6A1-4F1A-B477-0EC35B93B693}"/>
              </a:ext>
            </a:extLst>
          </p:cNvPr>
          <p:cNvSpPr txBox="1">
            <a:spLocks noChangeArrowheads="1"/>
          </p:cNvSpPr>
          <p:nvPr/>
        </p:nvSpPr>
        <p:spPr bwMode="auto">
          <a:xfrm>
            <a:off x="3962401" y="5943601"/>
            <a:ext cx="3036409"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r>
              <a:rPr lang="en-US" altLang="en-US" sz="2000" i="1"/>
              <a:t>   Bordatella pertussis</a:t>
            </a:r>
          </a:p>
          <a:p>
            <a:pPr eaLnBrk="1" hangingPunct="1">
              <a:spcBef>
                <a:spcPct val="0"/>
              </a:spcBef>
              <a:buClrTx/>
              <a:buSzTx/>
              <a:buFontTx/>
              <a:buNone/>
            </a:pPr>
            <a:r>
              <a:rPr lang="en-US" altLang="en-US" sz="2000"/>
              <a:t>(pertussis/whooping cough)</a:t>
            </a:r>
            <a:endParaRPr lang="en-US" altLang="en-US" sz="2400"/>
          </a:p>
        </p:txBody>
      </p:sp>
      <p:pic>
        <p:nvPicPr>
          <p:cNvPr id="74759" name="Picture 12">
            <a:extLst>
              <a:ext uri="{FF2B5EF4-FFF2-40B4-BE49-F238E27FC236}">
                <a16:creationId xmlns:a16="http://schemas.microsoft.com/office/drawing/2014/main" xmlns="" id="{859FA20B-0AB7-43E4-92D6-175080998D5F}"/>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65600" y="3741738"/>
            <a:ext cx="3352800" cy="220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4760" name="Picture 14">
            <a:extLst>
              <a:ext uri="{FF2B5EF4-FFF2-40B4-BE49-F238E27FC236}">
                <a16:creationId xmlns:a16="http://schemas.microsoft.com/office/drawing/2014/main" xmlns="" id="{6A7341DD-3785-481C-9AAB-1A021738C80A}"/>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400801" y="838201"/>
            <a:ext cx="3797300" cy="217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76852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1117600" y="609600"/>
            <a:ext cx="9855200" cy="5334000"/>
          </a:xfrm>
          <a:prstGeom prst="rect">
            <a:avLst/>
          </a:prstGeom>
          <a:noFill/>
          <a:ln w="9525">
            <a:noFill/>
            <a:miter lim="800000"/>
            <a:headEnd/>
            <a:tailEnd/>
          </a:ln>
          <a:effec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xmlns="" id="{3D26755D-18BF-4FA1-9453-A0EE00B977B8}"/>
              </a:ext>
            </a:extLst>
          </p:cNvPr>
          <p:cNvSpPr>
            <a:spLocks noGrp="1" noChangeArrowheads="1"/>
          </p:cNvSpPr>
          <p:nvPr>
            <p:ph type="title"/>
          </p:nvPr>
        </p:nvSpPr>
        <p:spPr/>
        <p:txBody>
          <a:bodyPr/>
          <a:lstStyle/>
          <a:p>
            <a:pPr>
              <a:defRPr/>
            </a:pPr>
            <a:r>
              <a:rPr lang="en-US"/>
              <a:t>Rickettsias and Chlamydias</a:t>
            </a:r>
            <a:br>
              <a:rPr lang="en-US"/>
            </a:br>
            <a:r>
              <a:rPr lang="en-US" sz="2800"/>
              <a:t>obligate intracellular parasites</a:t>
            </a:r>
            <a:endParaRPr lang="en-US"/>
          </a:p>
        </p:txBody>
      </p:sp>
      <p:pic>
        <p:nvPicPr>
          <p:cNvPr id="76803" name="Picture 3">
            <a:extLst>
              <a:ext uri="{FF2B5EF4-FFF2-40B4-BE49-F238E27FC236}">
                <a16:creationId xmlns:a16="http://schemas.microsoft.com/office/drawing/2014/main" xmlns="" id="{CF9448BF-F1C2-4E05-828F-CE75ED0AC5D2}"/>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16000" y="2438400"/>
            <a:ext cx="4091517" cy="2343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6804" name="Text Box 4">
            <a:extLst>
              <a:ext uri="{FF2B5EF4-FFF2-40B4-BE49-F238E27FC236}">
                <a16:creationId xmlns:a16="http://schemas.microsoft.com/office/drawing/2014/main" xmlns="" id="{D9F44D47-B889-45B1-B441-5AE78574BA4B}"/>
              </a:ext>
            </a:extLst>
          </p:cNvPr>
          <p:cNvSpPr txBox="1">
            <a:spLocks noChangeArrowheads="1"/>
          </p:cNvSpPr>
          <p:nvPr/>
        </p:nvSpPr>
        <p:spPr bwMode="auto">
          <a:xfrm>
            <a:off x="1524000" y="4953001"/>
            <a:ext cx="237129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r>
              <a:rPr lang="en-US" altLang="en-US" sz="2000" i="1"/>
              <a:t>Rickettsia prowazekii</a:t>
            </a:r>
          </a:p>
          <a:p>
            <a:pPr eaLnBrk="1" hangingPunct="1">
              <a:spcBef>
                <a:spcPct val="0"/>
              </a:spcBef>
              <a:buClrTx/>
              <a:buSzTx/>
              <a:buFontTx/>
              <a:buNone/>
            </a:pPr>
            <a:r>
              <a:rPr lang="en-US" altLang="en-US" sz="2000"/>
              <a:t>           (typhus)</a:t>
            </a:r>
            <a:endParaRPr lang="en-US" altLang="en-US" sz="2400"/>
          </a:p>
        </p:txBody>
      </p:sp>
      <p:pic>
        <p:nvPicPr>
          <p:cNvPr id="76805" name="Picture 6">
            <a:extLst>
              <a:ext uri="{FF2B5EF4-FFF2-40B4-BE49-F238E27FC236}">
                <a16:creationId xmlns:a16="http://schemas.microsoft.com/office/drawing/2014/main" xmlns="" id="{B36B1415-9006-4839-9697-7A075239017F}"/>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197600" y="2411414"/>
            <a:ext cx="4633384" cy="2389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6806" name="Text Box 7">
            <a:extLst>
              <a:ext uri="{FF2B5EF4-FFF2-40B4-BE49-F238E27FC236}">
                <a16:creationId xmlns:a16="http://schemas.microsoft.com/office/drawing/2014/main" xmlns="" id="{61365747-31A6-47BB-9C3C-47DD92428977}"/>
              </a:ext>
            </a:extLst>
          </p:cNvPr>
          <p:cNvSpPr txBox="1">
            <a:spLocks noChangeArrowheads="1"/>
          </p:cNvSpPr>
          <p:nvPr/>
        </p:nvSpPr>
        <p:spPr bwMode="auto">
          <a:xfrm>
            <a:off x="6299201" y="4953001"/>
            <a:ext cx="349647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r>
              <a:rPr lang="en-US" altLang="en-US" sz="2000" i="1"/>
              <a:t>     Chlamydia trachomatis</a:t>
            </a:r>
            <a:endParaRPr lang="en-US" altLang="en-US" sz="2000"/>
          </a:p>
          <a:p>
            <a:pPr eaLnBrk="1" hangingPunct="1">
              <a:spcBef>
                <a:spcPct val="0"/>
              </a:spcBef>
              <a:buClrTx/>
              <a:buSzTx/>
              <a:buFontTx/>
              <a:buNone/>
            </a:pPr>
            <a:r>
              <a:rPr lang="en-US" altLang="en-US" sz="2000"/>
              <a:t>(urethritis - most common STD)</a:t>
            </a:r>
            <a:endParaRPr lang="en-US" altLang="en-US" sz="2400"/>
          </a:p>
        </p:txBody>
      </p:sp>
    </p:spTree>
    <p:extLst>
      <p:ext uri="{BB962C8B-B14F-4D97-AF65-F5344CB8AC3E}">
        <p14:creationId xmlns:p14="http://schemas.microsoft.com/office/powerpoint/2010/main" xmlns="" val="20907462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xmlns="" id="{CC20B672-A3EA-4848-A22A-850F73CE5969}"/>
              </a:ext>
            </a:extLst>
          </p:cNvPr>
          <p:cNvSpPr>
            <a:spLocks noGrp="1" noChangeArrowheads="1"/>
          </p:cNvSpPr>
          <p:nvPr>
            <p:ph type="title"/>
          </p:nvPr>
        </p:nvSpPr>
        <p:spPr>
          <a:xfrm>
            <a:off x="914400" y="381000"/>
            <a:ext cx="10058400" cy="381000"/>
          </a:xfrm>
        </p:spPr>
        <p:txBody>
          <a:bodyPr>
            <a:normAutofit fontScale="90000"/>
          </a:bodyPr>
          <a:lstStyle/>
          <a:p>
            <a:pPr>
              <a:defRPr/>
            </a:pPr>
            <a:r>
              <a:rPr lang="en-US"/>
              <a:t>Mycoplasmas</a:t>
            </a:r>
          </a:p>
        </p:txBody>
      </p:sp>
      <p:pic>
        <p:nvPicPr>
          <p:cNvPr id="78851" name="Picture 4">
            <a:extLst>
              <a:ext uri="{FF2B5EF4-FFF2-40B4-BE49-F238E27FC236}">
                <a16:creationId xmlns:a16="http://schemas.microsoft.com/office/drawing/2014/main" xmlns="" id="{D97B4CB0-7CA9-42AB-9115-89AEF5BA9987}"/>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59201" y="1905000"/>
            <a:ext cx="4434417" cy="341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8852" name="Text Box 5">
            <a:extLst>
              <a:ext uri="{FF2B5EF4-FFF2-40B4-BE49-F238E27FC236}">
                <a16:creationId xmlns:a16="http://schemas.microsoft.com/office/drawing/2014/main" xmlns="" id="{9953EA13-6622-4854-8C13-D31AD9923DC1}"/>
              </a:ext>
            </a:extLst>
          </p:cNvPr>
          <p:cNvSpPr txBox="1">
            <a:spLocks noChangeArrowheads="1"/>
          </p:cNvSpPr>
          <p:nvPr/>
        </p:nvSpPr>
        <p:spPr bwMode="auto">
          <a:xfrm>
            <a:off x="3759200" y="5486401"/>
            <a:ext cx="3337773"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r>
              <a:rPr lang="en-US" altLang="en-US" sz="2400" i="1"/>
              <a:t>Mycoplasma pneumoniae</a:t>
            </a:r>
            <a:endParaRPr lang="en-US" altLang="en-US" sz="2400"/>
          </a:p>
          <a:p>
            <a:pPr eaLnBrk="1" hangingPunct="1">
              <a:spcBef>
                <a:spcPct val="0"/>
              </a:spcBef>
              <a:buClrTx/>
              <a:buSzTx/>
              <a:buFontTx/>
              <a:buNone/>
            </a:pPr>
            <a:r>
              <a:rPr lang="en-US" altLang="en-US" sz="2400"/>
              <a:t> (“walking pneumonia”)</a:t>
            </a:r>
          </a:p>
        </p:txBody>
      </p:sp>
      <p:sp>
        <p:nvSpPr>
          <p:cNvPr id="78853" name="Text Box 6">
            <a:extLst>
              <a:ext uri="{FF2B5EF4-FFF2-40B4-BE49-F238E27FC236}">
                <a16:creationId xmlns:a16="http://schemas.microsoft.com/office/drawing/2014/main" xmlns="" id="{4A79757C-2D53-4774-8776-878F01881E34}"/>
              </a:ext>
            </a:extLst>
          </p:cNvPr>
          <p:cNvSpPr txBox="1">
            <a:spLocks noChangeArrowheads="1"/>
          </p:cNvSpPr>
          <p:nvPr/>
        </p:nvSpPr>
        <p:spPr bwMode="auto">
          <a:xfrm>
            <a:off x="2336800" y="914401"/>
            <a:ext cx="580639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r>
              <a:rPr lang="en-US" altLang="en-US" sz="2400"/>
              <a:t>No cell wall, intracellular parasite, small size,</a:t>
            </a:r>
          </a:p>
          <a:p>
            <a:pPr eaLnBrk="1" hangingPunct="1">
              <a:spcBef>
                <a:spcPct val="0"/>
              </a:spcBef>
              <a:buClrTx/>
              <a:buSzTx/>
              <a:buFontTx/>
              <a:buNone/>
            </a:pPr>
            <a:r>
              <a:rPr lang="en-US" altLang="en-US" sz="2400"/>
              <a:t>       unusual sterols in cell membrane</a:t>
            </a:r>
          </a:p>
        </p:txBody>
      </p:sp>
    </p:spTree>
    <p:extLst>
      <p:ext uri="{BB962C8B-B14F-4D97-AF65-F5344CB8AC3E}">
        <p14:creationId xmlns:p14="http://schemas.microsoft.com/office/powerpoint/2010/main" xmlns="" val="37707289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xmlns="" id="{1421859E-A2A5-4901-85CC-6FF7187542ED}"/>
              </a:ext>
            </a:extLst>
          </p:cNvPr>
          <p:cNvSpPr>
            <a:spLocks noGrp="1" noChangeArrowheads="1"/>
          </p:cNvSpPr>
          <p:nvPr>
            <p:ph type="title"/>
          </p:nvPr>
        </p:nvSpPr>
        <p:spPr/>
        <p:txBody>
          <a:bodyPr/>
          <a:lstStyle/>
          <a:p>
            <a:pPr>
              <a:defRPr/>
            </a:pPr>
            <a:r>
              <a:rPr lang="en-US"/>
              <a:t>Gram positive cocci</a:t>
            </a:r>
          </a:p>
        </p:txBody>
      </p:sp>
      <p:sp>
        <p:nvSpPr>
          <p:cNvPr id="80899" name="Text Box 4">
            <a:extLst>
              <a:ext uri="{FF2B5EF4-FFF2-40B4-BE49-F238E27FC236}">
                <a16:creationId xmlns:a16="http://schemas.microsoft.com/office/drawing/2014/main" xmlns="" id="{48B9F733-F954-4016-ACBD-32BB11DECA71}"/>
              </a:ext>
            </a:extLst>
          </p:cNvPr>
          <p:cNvSpPr txBox="1">
            <a:spLocks noChangeArrowheads="1"/>
          </p:cNvSpPr>
          <p:nvPr/>
        </p:nvSpPr>
        <p:spPr bwMode="auto">
          <a:xfrm>
            <a:off x="791634" y="3946526"/>
            <a:ext cx="2097049"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r>
              <a:rPr lang="en-US" altLang="en-US" sz="2400" i="1"/>
              <a:t>Staphylococcus</a:t>
            </a:r>
          </a:p>
          <a:p>
            <a:pPr eaLnBrk="1" hangingPunct="1">
              <a:spcBef>
                <a:spcPct val="0"/>
              </a:spcBef>
              <a:buClrTx/>
              <a:buSzTx/>
              <a:buFontTx/>
              <a:buNone/>
            </a:pPr>
            <a:r>
              <a:rPr lang="en-US" altLang="en-US" sz="2400" i="1"/>
              <a:t>        aureus</a:t>
            </a:r>
            <a:endParaRPr lang="en-US" altLang="en-US" sz="2400"/>
          </a:p>
        </p:txBody>
      </p:sp>
      <p:sp>
        <p:nvSpPr>
          <p:cNvPr id="80900" name="Text Box 6">
            <a:extLst>
              <a:ext uri="{FF2B5EF4-FFF2-40B4-BE49-F238E27FC236}">
                <a16:creationId xmlns:a16="http://schemas.microsoft.com/office/drawing/2014/main" xmlns="" id="{8297E324-4B4F-469F-AF66-CDACE09C430F}"/>
              </a:ext>
            </a:extLst>
          </p:cNvPr>
          <p:cNvSpPr txBox="1">
            <a:spLocks noChangeArrowheads="1"/>
          </p:cNvSpPr>
          <p:nvPr/>
        </p:nvSpPr>
        <p:spPr bwMode="auto">
          <a:xfrm>
            <a:off x="9144000" y="4114801"/>
            <a:ext cx="189808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r>
              <a:rPr lang="en-US" altLang="en-US" sz="2400" i="1"/>
              <a:t>Streptococcus</a:t>
            </a:r>
          </a:p>
          <a:p>
            <a:pPr eaLnBrk="1" hangingPunct="1">
              <a:spcBef>
                <a:spcPct val="0"/>
              </a:spcBef>
              <a:buClrTx/>
              <a:buSzTx/>
              <a:buFontTx/>
              <a:buNone/>
            </a:pPr>
            <a:r>
              <a:rPr lang="en-US" altLang="en-US" sz="2400" i="1"/>
              <a:t>    pyogenes</a:t>
            </a:r>
            <a:endParaRPr lang="en-US" altLang="en-US" sz="2400"/>
          </a:p>
        </p:txBody>
      </p:sp>
      <p:sp>
        <p:nvSpPr>
          <p:cNvPr id="80901" name="Text Box 8">
            <a:extLst>
              <a:ext uri="{FF2B5EF4-FFF2-40B4-BE49-F238E27FC236}">
                <a16:creationId xmlns:a16="http://schemas.microsoft.com/office/drawing/2014/main" xmlns="" id="{2437B0FE-364F-4EED-A278-D64EB76F6425}"/>
              </a:ext>
            </a:extLst>
          </p:cNvPr>
          <p:cNvSpPr txBox="1">
            <a:spLocks noChangeArrowheads="1"/>
          </p:cNvSpPr>
          <p:nvPr/>
        </p:nvSpPr>
        <p:spPr bwMode="auto">
          <a:xfrm>
            <a:off x="5283200" y="4038601"/>
            <a:ext cx="355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ClrTx/>
              <a:buSzTx/>
              <a:buFontTx/>
              <a:buNone/>
            </a:pPr>
            <a:r>
              <a:rPr lang="en-US" altLang="en-US" sz="2400" i="1"/>
              <a:t>Streptococcus pneumoniae</a:t>
            </a:r>
          </a:p>
        </p:txBody>
      </p:sp>
      <p:pic>
        <p:nvPicPr>
          <p:cNvPr id="80902" name="Picture 10">
            <a:extLst>
              <a:ext uri="{FF2B5EF4-FFF2-40B4-BE49-F238E27FC236}">
                <a16:creationId xmlns:a16="http://schemas.microsoft.com/office/drawing/2014/main" xmlns="" id="{4F71F833-8FD8-4033-A07E-AF3F90FF0D5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636000" y="2133600"/>
            <a:ext cx="3149600" cy="174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0903" name="Picture 11">
            <a:extLst>
              <a:ext uri="{FF2B5EF4-FFF2-40B4-BE49-F238E27FC236}">
                <a16:creationId xmlns:a16="http://schemas.microsoft.com/office/drawing/2014/main" xmlns="" id="{18F1F0AA-31B3-4199-A1FB-72B2F4E4D44D}"/>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9600" y="1981200"/>
            <a:ext cx="3117851" cy="184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0904" name="Picture 12">
            <a:extLst>
              <a:ext uri="{FF2B5EF4-FFF2-40B4-BE49-F238E27FC236}">
                <a16:creationId xmlns:a16="http://schemas.microsoft.com/office/drawing/2014/main" xmlns="" id="{A05CEE38-396F-48FD-9F36-145BAA641740}"/>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368800" y="2057401"/>
            <a:ext cx="3556000" cy="181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593931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xmlns="" id="{BAE7B4AD-4A58-411F-8D91-AA2A9377C22E}"/>
              </a:ext>
            </a:extLst>
          </p:cNvPr>
          <p:cNvSpPr>
            <a:spLocks noGrp="1" noChangeArrowheads="1"/>
          </p:cNvSpPr>
          <p:nvPr>
            <p:ph type="title"/>
          </p:nvPr>
        </p:nvSpPr>
        <p:spPr>
          <a:xfrm>
            <a:off x="914400" y="304800"/>
            <a:ext cx="10363200" cy="1143000"/>
          </a:xfrm>
        </p:spPr>
        <p:txBody>
          <a:bodyPr/>
          <a:lstStyle/>
          <a:p>
            <a:pPr>
              <a:defRPr/>
            </a:pPr>
            <a:r>
              <a:rPr lang="en-US"/>
              <a:t>Endospore forming bacteria</a:t>
            </a:r>
          </a:p>
        </p:txBody>
      </p:sp>
      <p:pic>
        <p:nvPicPr>
          <p:cNvPr id="82947" name="Picture 3">
            <a:extLst>
              <a:ext uri="{FF2B5EF4-FFF2-40B4-BE49-F238E27FC236}">
                <a16:creationId xmlns:a16="http://schemas.microsoft.com/office/drawing/2014/main" xmlns="" id="{4D47B4D2-0BF6-43BC-ACD9-CACB573DAD3A}"/>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6400" y="1676401"/>
            <a:ext cx="2946400" cy="150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948" name="Text Box 4">
            <a:extLst>
              <a:ext uri="{FF2B5EF4-FFF2-40B4-BE49-F238E27FC236}">
                <a16:creationId xmlns:a16="http://schemas.microsoft.com/office/drawing/2014/main" xmlns="" id="{3D8EA376-AC5E-4C35-98E0-B3D69D3F01DD}"/>
              </a:ext>
            </a:extLst>
          </p:cNvPr>
          <p:cNvSpPr txBox="1">
            <a:spLocks noChangeArrowheads="1"/>
          </p:cNvSpPr>
          <p:nvPr/>
        </p:nvSpPr>
        <p:spPr bwMode="auto">
          <a:xfrm>
            <a:off x="609600" y="3352801"/>
            <a:ext cx="142378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r>
              <a:rPr lang="en-US" altLang="en-US" sz="2400" i="1"/>
              <a:t>  Bacillus</a:t>
            </a:r>
          </a:p>
          <a:p>
            <a:pPr eaLnBrk="1" hangingPunct="1">
              <a:spcBef>
                <a:spcPct val="0"/>
              </a:spcBef>
              <a:buClrTx/>
              <a:buSzTx/>
              <a:buFontTx/>
              <a:buNone/>
            </a:pPr>
            <a:r>
              <a:rPr lang="en-US" altLang="en-US" sz="2400" i="1"/>
              <a:t> anthracis</a:t>
            </a:r>
            <a:endParaRPr lang="en-US" altLang="en-US" sz="2400"/>
          </a:p>
        </p:txBody>
      </p:sp>
      <p:pic>
        <p:nvPicPr>
          <p:cNvPr id="82949" name="Picture 5">
            <a:extLst>
              <a:ext uri="{FF2B5EF4-FFF2-40B4-BE49-F238E27FC236}">
                <a16:creationId xmlns:a16="http://schemas.microsoft.com/office/drawing/2014/main" xmlns="" id="{BFE02DB7-A1DE-411C-973A-92F24CD0BE05}"/>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267200" y="1676400"/>
            <a:ext cx="3962400" cy="191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950" name="Text Box 6">
            <a:extLst>
              <a:ext uri="{FF2B5EF4-FFF2-40B4-BE49-F238E27FC236}">
                <a16:creationId xmlns:a16="http://schemas.microsoft.com/office/drawing/2014/main" xmlns="" id="{2109DCB8-EA61-4AD6-884A-4745753D5593}"/>
              </a:ext>
            </a:extLst>
          </p:cNvPr>
          <p:cNvSpPr txBox="1">
            <a:spLocks noChangeArrowheads="1"/>
          </p:cNvSpPr>
          <p:nvPr/>
        </p:nvSpPr>
        <p:spPr bwMode="auto">
          <a:xfrm>
            <a:off x="8432801" y="2362201"/>
            <a:ext cx="165462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r>
              <a:rPr lang="en-US" altLang="en-US" sz="2400" i="1"/>
              <a:t>Clostridium</a:t>
            </a:r>
          </a:p>
          <a:p>
            <a:pPr eaLnBrk="1" hangingPunct="1">
              <a:spcBef>
                <a:spcPct val="0"/>
              </a:spcBef>
              <a:buClrTx/>
              <a:buSzTx/>
              <a:buFontTx/>
              <a:buNone/>
            </a:pPr>
            <a:r>
              <a:rPr lang="en-US" altLang="en-US" sz="2400" i="1"/>
              <a:t>     tetani</a:t>
            </a:r>
            <a:endParaRPr lang="en-US" altLang="en-US" sz="2400"/>
          </a:p>
        </p:txBody>
      </p:sp>
      <p:pic>
        <p:nvPicPr>
          <p:cNvPr id="82951" name="Picture 7">
            <a:extLst>
              <a:ext uri="{FF2B5EF4-FFF2-40B4-BE49-F238E27FC236}">
                <a16:creationId xmlns:a16="http://schemas.microsoft.com/office/drawing/2014/main" xmlns="" id="{0C7C8619-F339-4CFC-9E08-5D50345A6F41}"/>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454400" y="3832226"/>
            <a:ext cx="5283200" cy="265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952" name="Text Box 8">
            <a:extLst>
              <a:ext uri="{FF2B5EF4-FFF2-40B4-BE49-F238E27FC236}">
                <a16:creationId xmlns:a16="http://schemas.microsoft.com/office/drawing/2014/main" xmlns="" id="{C90636C1-B5F7-46B4-9EFA-2AADBE26D4E8}"/>
              </a:ext>
            </a:extLst>
          </p:cNvPr>
          <p:cNvSpPr txBox="1">
            <a:spLocks noChangeArrowheads="1"/>
          </p:cNvSpPr>
          <p:nvPr/>
        </p:nvSpPr>
        <p:spPr bwMode="auto">
          <a:xfrm>
            <a:off x="9122834" y="4175126"/>
            <a:ext cx="165462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r>
              <a:rPr lang="en-US" altLang="en-US" sz="2400" i="1"/>
              <a:t>Clostridium</a:t>
            </a:r>
          </a:p>
          <a:p>
            <a:pPr eaLnBrk="1" hangingPunct="1">
              <a:spcBef>
                <a:spcPct val="0"/>
              </a:spcBef>
              <a:buClrTx/>
              <a:buSzTx/>
              <a:buFontTx/>
              <a:buNone/>
            </a:pPr>
            <a:r>
              <a:rPr lang="en-US" altLang="en-US" sz="2400" i="1"/>
              <a:t>  botulinum</a:t>
            </a:r>
            <a:endParaRPr lang="en-US" altLang="en-US" sz="2400"/>
          </a:p>
        </p:txBody>
      </p:sp>
    </p:spTree>
    <p:extLst>
      <p:ext uri="{BB962C8B-B14F-4D97-AF65-F5344CB8AC3E}">
        <p14:creationId xmlns:p14="http://schemas.microsoft.com/office/powerpoint/2010/main" xmlns="" val="29361326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xmlns="" id="{E19992CF-D9F3-461D-B378-AEE81A126DF7}"/>
              </a:ext>
            </a:extLst>
          </p:cNvPr>
          <p:cNvSpPr>
            <a:spLocks noGrp="1" noChangeArrowheads="1"/>
          </p:cNvSpPr>
          <p:nvPr>
            <p:ph type="title"/>
          </p:nvPr>
        </p:nvSpPr>
        <p:spPr>
          <a:xfrm>
            <a:off x="812800" y="228600"/>
            <a:ext cx="10363200" cy="1143000"/>
          </a:xfrm>
        </p:spPr>
        <p:txBody>
          <a:bodyPr/>
          <a:lstStyle/>
          <a:p>
            <a:pPr>
              <a:defRPr/>
            </a:pPr>
            <a:r>
              <a:rPr lang="en-US"/>
              <a:t>Mycobacteria</a:t>
            </a:r>
          </a:p>
        </p:txBody>
      </p:sp>
      <p:pic>
        <p:nvPicPr>
          <p:cNvPr id="84995" name="Picture 3">
            <a:extLst>
              <a:ext uri="{FF2B5EF4-FFF2-40B4-BE49-F238E27FC236}">
                <a16:creationId xmlns:a16="http://schemas.microsoft.com/office/drawing/2014/main" xmlns="" id="{F7E19A19-8D72-4D33-8973-A5A06AFBD2D0}"/>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12800" y="1676401"/>
            <a:ext cx="5283200" cy="2601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4996" name="Text Box 4">
            <a:extLst>
              <a:ext uri="{FF2B5EF4-FFF2-40B4-BE49-F238E27FC236}">
                <a16:creationId xmlns:a16="http://schemas.microsoft.com/office/drawing/2014/main" xmlns="" id="{F53D546F-0530-40D0-9F17-9BBDBFD29103}"/>
              </a:ext>
            </a:extLst>
          </p:cNvPr>
          <p:cNvSpPr txBox="1">
            <a:spLocks noChangeArrowheads="1"/>
          </p:cNvSpPr>
          <p:nvPr/>
        </p:nvSpPr>
        <p:spPr bwMode="auto">
          <a:xfrm>
            <a:off x="1198033" y="4708525"/>
            <a:ext cx="368382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r>
              <a:rPr lang="en-US" altLang="en-US" sz="2400" i="1"/>
              <a:t>Mycobacterium tuberculosis</a:t>
            </a:r>
            <a:endParaRPr lang="en-US" altLang="en-US" sz="2400"/>
          </a:p>
        </p:txBody>
      </p:sp>
      <p:sp>
        <p:nvSpPr>
          <p:cNvPr id="84997" name="Text Box 7">
            <a:extLst>
              <a:ext uri="{FF2B5EF4-FFF2-40B4-BE49-F238E27FC236}">
                <a16:creationId xmlns:a16="http://schemas.microsoft.com/office/drawing/2014/main" xmlns="" id="{E2071195-3A4B-4DEB-9030-43CC10C5778D}"/>
              </a:ext>
            </a:extLst>
          </p:cNvPr>
          <p:cNvSpPr txBox="1">
            <a:spLocks noChangeArrowheads="1"/>
          </p:cNvSpPr>
          <p:nvPr/>
        </p:nvSpPr>
        <p:spPr bwMode="auto">
          <a:xfrm>
            <a:off x="7802034" y="4327525"/>
            <a:ext cx="18473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en-US" altLang="en-US" sz="2400"/>
          </a:p>
        </p:txBody>
      </p:sp>
      <p:pic>
        <p:nvPicPr>
          <p:cNvPr id="84998" name="Picture 8">
            <a:extLst>
              <a:ext uri="{FF2B5EF4-FFF2-40B4-BE49-F238E27FC236}">
                <a16:creationId xmlns:a16="http://schemas.microsoft.com/office/drawing/2014/main" xmlns="" id="{7DF00E37-D7DD-4940-8680-1F39446CE568}"/>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07200" y="1752601"/>
            <a:ext cx="4775200" cy="265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4999" name="Text Box 9">
            <a:extLst>
              <a:ext uri="{FF2B5EF4-FFF2-40B4-BE49-F238E27FC236}">
                <a16:creationId xmlns:a16="http://schemas.microsoft.com/office/drawing/2014/main" xmlns="" id="{AFC84932-B0C6-4E95-89BB-981B1D04D2AF}"/>
              </a:ext>
            </a:extLst>
          </p:cNvPr>
          <p:cNvSpPr txBox="1">
            <a:spLocks noChangeArrowheads="1"/>
          </p:cNvSpPr>
          <p:nvPr/>
        </p:nvSpPr>
        <p:spPr bwMode="auto">
          <a:xfrm>
            <a:off x="7315201" y="4800600"/>
            <a:ext cx="297709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r>
              <a:rPr lang="en-US" altLang="en-US" sz="2400" i="1"/>
              <a:t>Mycobacterium leprae</a:t>
            </a:r>
            <a:endParaRPr lang="en-US" altLang="en-US" sz="2400"/>
          </a:p>
        </p:txBody>
      </p:sp>
      <p:sp>
        <p:nvSpPr>
          <p:cNvPr id="85000" name="Text Box 10">
            <a:extLst>
              <a:ext uri="{FF2B5EF4-FFF2-40B4-BE49-F238E27FC236}">
                <a16:creationId xmlns:a16="http://schemas.microsoft.com/office/drawing/2014/main" xmlns="" id="{224C14E5-5002-48BC-A583-66F3508F4901}"/>
              </a:ext>
            </a:extLst>
          </p:cNvPr>
          <p:cNvSpPr txBox="1">
            <a:spLocks noChangeArrowheads="1"/>
          </p:cNvSpPr>
          <p:nvPr/>
        </p:nvSpPr>
        <p:spPr bwMode="auto">
          <a:xfrm>
            <a:off x="2641600" y="990600"/>
            <a:ext cx="516038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tx1"/>
              </a:buClr>
              <a:buSzPct val="90000"/>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accent1"/>
              </a:buClr>
              <a:buSzPct val="60000"/>
              <a:buFont typeface="Wingdings" panose="05000000000000000000" pitchFamily="2" charset="2"/>
              <a:buChar char="l"/>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chemeClr val="tx1"/>
              </a:buClr>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r>
              <a:rPr lang="en-US" altLang="en-US" sz="2400"/>
              <a:t>Thick waxy lipids in cell wall (acid fast)</a:t>
            </a:r>
          </a:p>
        </p:txBody>
      </p:sp>
    </p:spTree>
    <p:extLst>
      <p:ext uri="{BB962C8B-B14F-4D97-AF65-F5344CB8AC3E}">
        <p14:creationId xmlns:p14="http://schemas.microsoft.com/office/powerpoint/2010/main" xmlns="" val="8600835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xmlns="" id="{3066214A-8FD5-48F7-BF18-771A2F0D52BF}"/>
              </a:ext>
            </a:extLst>
          </p:cNvPr>
          <p:cNvSpPr>
            <a:spLocks noGrp="1" noChangeArrowheads="1"/>
          </p:cNvSpPr>
          <p:nvPr>
            <p:ph type="title"/>
          </p:nvPr>
        </p:nvSpPr>
        <p:spPr>
          <a:xfrm>
            <a:off x="304800" y="141288"/>
            <a:ext cx="11684000" cy="544512"/>
          </a:xfrm>
        </p:spPr>
        <p:txBody>
          <a:bodyPr>
            <a:normAutofit fontScale="90000"/>
          </a:bodyPr>
          <a:lstStyle/>
          <a:p>
            <a:pPr>
              <a:defRPr/>
            </a:pPr>
            <a:r>
              <a:rPr lang="en-US"/>
              <a:t>Dichotomous Key</a:t>
            </a:r>
          </a:p>
        </p:txBody>
      </p:sp>
      <p:pic>
        <p:nvPicPr>
          <p:cNvPr id="87043" name="Picture 3">
            <a:extLst>
              <a:ext uri="{FF2B5EF4-FFF2-40B4-BE49-F238E27FC236}">
                <a16:creationId xmlns:a16="http://schemas.microsoft.com/office/drawing/2014/main" xmlns="" id="{5365E469-78E8-406A-9EEE-E1628A7DC35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b="3259"/>
          <a:stretch>
            <a:fillRect/>
          </a:stretch>
        </p:blipFill>
        <p:spPr bwMode="auto">
          <a:xfrm>
            <a:off x="1767418" y="884239"/>
            <a:ext cx="8451849" cy="557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25668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TAKE HOME MESSAGE/ FOR THE TOPIC COVERED (SUMMARY) </a:t>
            </a:r>
            <a:endParaRPr lang="en-US" dirty="0"/>
          </a:p>
        </p:txBody>
      </p:sp>
      <p:sp>
        <p:nvSpPr>
          <p:cNvPr id="3" name="Content Placeholder 2"/>
          <p:cNvSpPr>
            <a:spLocks noGrp="1"/>
          </p:cNvSpPr>
          <p:nvPr>
            <p:ph idx="1"/>
          </p:nvPr>
        </p:nvSpPr>
        <p:spPr/>
        <p:txBody>
          <a:bodyPr/>
          <a:lstStyle/>
          <a:p>
            <a:r>
              <a:rPr lang="en-US" dirty="0" smtClean="0"/>
              <a:t>Knowledge about Bacterial Shapes &amp; Size</a:t>
            </a:r>
          </a:p>
          <a:p>
            <a:r>
              <a:rPr lang="en-US" dirty="0" smtClean="0"/>
              <a:t>Brief idea about Reproduction in Bacteria</a:t>
            </a:r>
          </a:p>
          <a:p>
            <a:r>
              <a:rPr lang="en-US" dirty="0" smtClean="0"/>
              <a:t>Bacterial Growth Curve</a:t>
            </a:r>
            <a:endParaRPr lang="en-US" dirty="0"/>
          </a:p>
        </p:txBody>
      </p:sp>
      <p:sp>
        <p:nvSpPr>
          <p:cNvPr id="4" name="Slide Number Placeholder 3"/>
          <p:cNvSpPr>
            <a:spLocks noGrp="1"/>
          </p:cNvSpPr>
          <p:nvPr>
            <p:ph type="sldNum" sz="quarter" idx="12"/>
          </p:nvPr>
        </p:nvSpPr>
        <p:spPr/>
        <p:txBody>
          <a:bodyPr/>
          <a:lstStyle/>
          <a:p>
            <a:fld id="{72795863-2509-495E-A4D3-2D1EB08AA326}" type="slidenum">
              <a:rPr lang="en-US" smtClean="0"/>
              <a:pPr/>
              <a:t>86</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REFERENCES</a:t>
            </a:r>
            <a:endParaRPr lang="en-US" dirty="0"/>
          </a:p>
        </p:txBody>
      </p:sp>
      <p:sp>
        <p:nvSpPr>
          <p:cNvPr id="3" name="Content Placeholder 2"/>
          <p:cNvSpPr>
            <a:spLocks noGrp="1"/>
          </p:cNvSpPr>
          <p:nvPr>
            <p:ph idx="1"/>
          </p:nvPr>
        </p:nvSpPr>
        <p:spPr/>
        <p:txBody>
          <a:bodyPr/>
          <a:lstStyle/>
          <a:p>
            <a:r>
              <a:rPr lang="en-US" dirty="0" smtClean="0"/>
              <a:t>Microbiology – Prescott, et al.</a:t>
            </a:r>
          </a:p>
          <a:p>
            <a:r>
              <a:rPr lang="en-US" dirty="0" smtClean="0"/>
              <a:t>Microbiology – Bernard D. Davis, et al.</a:t>
            </a:r>
          </a:p>
          <a:p>
            <a:r>
              <a:rPr lang="en-US" dirty="0" smtClean="0"/>
              <a:t>Clinical &amp; Pathogenic Microbiology – Barbara J Howard, et al.</a:t>
            </a:r>
          </a:p>
          <a:p>
            <a:r>
              <a:rPr lang="en-US" dirty="0" smtClean="0"/>
              <a:t>Immunology an Introduction – </a:t>
            </a:r>
            <a:r>
              <a:rPr lang="en-US" dirty="0" err="1" smtClean="0"/>
              <a:t>Tizard</a:t>
            </a:r>
            <a:r>
              <a:rPr lang="en-US" dirty="0" smtClean="0"/>
              <a:t>.</a:t>
            </a:r>
          </a:p>
          <a:p>
            <a:r>
              <a:rPr lang="en-US" dirty="0" smtClean="0"/>
              <a:t>Immunology 3</a:t>
            </a:r>
            <a:r>
              <a:rPr lang="en-US" baseline="30000" dirty="0" smtClean="0"/>
              <a:t>rd</a:t>
            </a:r>
            <a:r>
              <a:rPr lang="en-US" dirty="0" smtClean="0"/>
              <a:t> edition – Evan </a:t>
            </a:r>
            <a:r>
              <a:rPr lang="en-US" dirty="0" err="1" smtClean="0"/>
              <a:t>Roitt</a:t>
            </a:r>
            <a:r>
              <a:rPr lang="en-US" dirty="0" smtClean="0"/>
              <a:t>, et al</a:t>
            </a:r>
            <a:r>
              <a:rPr lang="en-US" dirty="0" smtClean="0"/>
              <a:t>.</a:t>
            </a:r>
          </a:p>
          <a:p>
            <a:r>
              <a:rPr lang="en-US" dirty="0" smtClean="0"/>
              <a:t>Medical Microbiology – Greenwood</a:t>
            </a:r>
          </a:p>
          <a:p>
            <a:r>
              <a:rPr lang="en-US" dirty="0" smtClean="0"/>
              <a:t>Textbook of Microbiology – </a:t>
            </a:r>
            <a:r>
              <a:rPr lang="en-US" dirty="0" err="1" smtClean="0"/>
              <a:t>Ananthnarayan</a:t>
            </a:r>
            <a:endParaRPr lang="en-US" dirty="0" smtClean="0"/>
          </a:p>
          <a:p>
            <a:r>
              <a:rPr lang="en-US" dirty="0" smtClean="0"/>
              <a:t>The short Text Book of Microbiology – </a:t>
            </a:r>
            <a:r>
              <a:rPr lang="en-US" dirty="0" err="1" smtClean="0"/>
              <a:t>Satish</a:t>
            </a:r>
            <a:r>
              <a:rPr lang="en-US" dirty="0" smtClean="0"/>
              <a:t> </a:t>
            </a:r>
            <a:r>
              <a:rPr lang="en-US" dirty="0" err="1" smtClean="0"/>
              <a:t>Gupte</a:t>
            </a:r>
            <a:endParaRPr lang="en-US" dirty="0" smtClean="0"/>
          </a:p>
          <a:p>
            <a:endParaRPr lang="en-US" dirty="0"/>
          </a:p>
        </p:txBody>
      </p:sp>
      <p:sp>
        <p:nvSpPr>
          <p:cNvPr id="4" name="Slide Number Placeholder 3"/>
          <p:cNvSpPr>
            <a:spLocks noGrp="1"/>
          </p:cNvSpPr>
          <p:nvPr>
            <p:ph type="sldNum" sz="quarter" idx="12"/>
          </p:nvPr>
        </p:nvSpPr>
        <p:spPr/>
        <p:txBody>
          <a:bodyPr/>
          <a:lstStyle/>
          <a:p>
            <a:fld id="{72795863-2509-495E-A4D3-2D1EB08AA326}" type="slidenum">
              <a:rPr lang="en-US" smtClean="0"/>
              <a:pPr/>
              <a:t>87</a:t>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38200" y="232229"/>
            <a:ext cx="10515600" cy="1458459"/>
          </a:xfrm>
        </p:spPr>
        <p:txBody>
          <a:bodyPr/>
          <a:lstStyle/>
          <a:p>
            <a:r>
              <a:rPr lang="en-US" dirty="0" smtClean="0">
                <a:latin typeface="Times New Roman" panose="02020603050405020304" pitchFamily="18" charset="0"/>
                <a:cs typeface="Times New Roman" panose="02020603050405020304" pitchFamily="18" charset="0"/>
              </a:rPr>
              <a:t>Question &amp; Answer Session</a:t>
            </a:r>
            <a:endParaRPr lang="en-US" sz="2400" dirty="0"/>
          </a:p>
        </p:txBody>
      </p:sp>
      <p:sp>
        <p:nvSpPr>
          <p:cNvPr id="2" name="Slide Number Placeholder 1"/>
          <p:cNvSpPr>
            <a:spLocks noGrp="1"/>
          </p:cNvSpPr>
          <p:nvPr>
            <p:ph type="sldNum" sz="quarter" idx="12"/>
          </p:nvPr>
        </p:nvSpPr>
        <p:spPr/>
        <p:txBody>
          <a:bodyPr/>
          <a:lstStyle/>
          <a:p>
            <a:fld id="{72795863-2509-495E-A4D3-2D1EB08AA326}" type="slidenum">
              <a:rPr lang="en-US" smtClean="0"/>
              <a:pPr/>
              <a:t>88</a:t>
            </a:fld>
            <a:endParaRPr lang="en-US"/>
          </a:p>
        </p:txBody>
      </p:sp>
      <p:sp>
        <p:nvSpPr>
          <p:cNvPr id="4" name="TextBox 3"/>
          <p:cNvSpPr txBox="1"/>
          <p:nvPr/>
        </p:nvSpPr>
        <p:spPr>
          <a:xfrm>
            <a:off x="1204685" y="2902857"/>
            <a:ext cx="9231085" cy="1200329"/>
          </a:xfrm>
          <a:prstGeom prst="rect">
            <a:avLst/>
          </a:prstGeom>
          <a:noFill/>
        </p:spPr>
        <p:txBody>
          <a:bodyPr wrap="square" rtlCol="0">
            <a:spAutoFit/>
          </a:bodyPr>
          <a:lstStyle/>
          <a:p>
            <a:r>
              <a:rPr lang="en-US" sz="2400" dirty="0" smtClean="0"/>
              <a:t>Students should be given opportunity to ask question for clarifying for their understand/ confusions. Teachers must spend 5-10 minutes for this to improve the output.  </a:t>
            </a:r>
            <a:endParaRPr lang="en-US" sz="2400" dirty="0"/>
          </a:p>
        </p:txBody>
      </p:sp>
    </p:spTree>
    <p:extLst>
      <p:ext uri="{BB962C8B-B14F-4D97-AF65-F5344CB8AC3E}">
        <p14:creationId xmlns:p14="http://schemas.microsoft.com/office/powerpoint/2010/main" xmlns="" val="22874092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69388" y="2256637"/>
            <a:ext cx="10831286" cy="14149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latin typeface="Times New Roman" panose="02020603050405020304" pitchFamily="18" charset="0"/>
                <a:cs typeface="Times New Roman" panose="02020603050405020304" pitchFamily="18" charset="0"/>
              </a:rPr>
              <a:t>THANK YOU </a:t>
            </a:r>
            <a:endParaRPr lang="en-US" dirty="0"/>
          </a:p>
        </p:txBody>
      </p:sp>
      <p:sp>
        <p:nvSpPr>
          <p:cNvPr id="2" name="Slide Number Placeholder 1"/>
          <p:cNvSpPr>
            <a:spLocks noGrp="1"/>
          </p:cNvSpPr>
          <p:nvPr>
            <p:ph type="sldNum" sz="quarter" idx="12"/>
          </p:nvPr>
        </p:nvSpPr>
        <p:spPr/>
        <p:txBody>
          <a:bodyPr/>
          <a:lstStyle/>
          <a:p>
            <a:fld id="{72795863-2509-495E-A4D3-2D1EB08AA326}" type="slidenum">
              <a:rPr lang="en-US" smtClean="0"/>
              <a:pPr/>
              <a:t>89</a:t>
            </a:fld>
            <a:endParaRPr lang="en-US"/>
          </a:p>
        </p:txBody>
      </p:sp>
    </p:spTree>
    <p:extLst>
      <p:ext uri="{BB962C8B-B14F-4D97-AF65-F5344CB8AC3E}">
        <p14:creationId xmlns:p14="http://schemas.microsoft.com/office/powerpoint/2010/main" xmlns="" val="3219789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914400" y="609600"/>
            <a:ext cx="10058400" cy="57150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TotalTime>
  <Words>2832</Words>
  <Application>Microsoft Office PowerPoint</Application>
  <PresentationFormat>Custom</PresentationFormat>
  <Paragraphs>407</Paragraphs>
  <Slides>89</Slides>
  <Notes>11</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Office Theme</vt:lpstr>
      <vt:lpstr>Slide 1</vt:lpstr>
      <vt:lpstr>Specific learning Objectives </vt:lpstr>
      <vt:lpstr>Table of Content </vt:lpstr>
      <vt:lpstr>BACTERIAL  ANATOMY</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FUNCTIONS OF CELL WALL</vt:lpstr>
      <vt:lpstr>Slide 24</vt:lpstr>
      <vt:lpstr>Slide 25</vt:lpstr>
      <vt:lpstr>Slide 26</vt:lpstr>
      <vt:lpstr>Slide 27</vt:lpstr>
      <vt:lpstr>Difference in Cell Wall</vt:lpstr>
      <vt:lpstr>Slide 29</vt:lpstr>
      <vt:lpstr>Slide 30</vt:lpstr>
      <vt:lpstr>Slide 31</vt:lpstr>
      <vt:lpstr>Slide 32</vt:lpstr>
      <vt:lpstr>WALL-LESS FORMS OF BACTERIA</vt:lpstr>
      <vt:lpstr>Slide 34</vt:lpstr>
      <vt:lpstr>Slide 35</vt:lpstr>
      <vt:lpstr>FUNCTIONS OF CYTOPLASMIC MEMBRANE</vt:lpstr>
      <vt:lpstr>Slide 37</vt:lpstr>
      <vt:lpstr>SLIME LAYER</vt:lpstr>
      <vt:lpstr>CAPSULE</vt:lpstr>
      <vt:lpstr>Slide 40</vt:lpstr>
      <vt:lpstr>Slide 41</vt:lpstr>
      <vt:lpstr>Slide 42</vt:lpstr>
      <vt:lpstr>NUCLEUS</vt:lpstr>
      <vt:lpstr>Slide 44</vt:lpstr>
      <vt:lpstr>Slide 45</vt:lpstr>
      <vt:lpstr>Slide 46</vt:lpstr>
      <vt:lpstr>CLASSIFICATION OF BACTERIA ON THE BASIS OF “Flagella”</vt:lpstr>
      <vt:lpstr>Slide 48</vt:lpstr>
      <vt:lpstr>Slide 49</vt:lpstr>
      <vt:lpstr>Slide 50</vt:lpstr>
      <vt:lpstr>Slide 51</vt:lpstr>
      <vt:lpstr>RIBOSOMES</vt:lpstr>
      <vt:lpstr>Slide 53</vt:lpstr>
      <vt:lpstr>INTRACYTOPLASMIC INCLUSIONS</vt:lpstr>
      <vt:lpstr>Slide 55</vt:lpstr>
      <vt:lpstr>Slide 56</vt:lpstr>
      <vt:lpstr>Slide 57</vt:lpstr>
      <vt:lpstr>SPORES</vt:lpstr>
      <vt:lpstr>Slide 59</vt:lpstr>
      <vt:lpstr>Slide 60</vt:lpstr>
      <vt:lpstr>Slide 61</vt:lpstr>
      <vt:lpstr>Slide 62</vt:lpstr>
      <vt:lpstr>Slide 63</vt:lpstr>
      <vt:lpstr>Slide 64</vt:lpstr>
      <vt:lpstr>Slide 65</vt:lpstr>
      <vt:lpstr>Slide 66</vt:lpstr>
      <vt:lpstr>Slide 67</vt:lpstr>
      <vt:lpstr>Slide 68</vt:lpstr>
      <vt:lpstr>Slide 69</vt:lpstr>
      <vt:lpstr>Bacterial Growth</vt:lpstr>
      <vt:lpstr>Phases of Growth</vt:lpstr>
      <vt:lpstr>Bacterial growth curve in batch culture</vt:lpstr>
      <vt:lpstr>GROWTH OF BACTERIA</vt:lpstr>
      <vt:lpstr>Slide 74</vt:lpstr>
      <vt:lpstr>Slide 75</vt:lpstr>
      <vt:lpstr>Slide 76</vt:lpstr>
      <vt:lpstr>Spirochetes Long, helical bacteria which swim by spinning like corkscrews</vt:lpstr>
      <vt:lpstr>Gram negative, facultatively anaerobic rods</vt:lpstr>
      <vt:lpstr>Gram negative aerobic rods and cocci</vt:lpstr>
      <vt:lpstr>Rickettsias and Chlamydias obligate intracellular parasites</vt:lpstr>
      <vt:lpstr>Mycoplasmas</vt:lpstr>
      <vt:lpstr>Gram positive cocci</vt:lpstr>
      <vt:lpstr>Endospore forming bacteria</vt:lpstr>
      <vt:lpstr>Mycobacteria</vt:lpstr>
      <vt:lpstr>Dichotomous Key</vt:lpstr>
      <vt:lpstr>TAKE HOME MESSAGE/ FOR THE TOPIC COVERED (SUMMARY) </vt:lpstr>
      <vt:lpstr>REFERENCES</vt:lpstr>
      <vt:lpstr>Question &amp; Answer Session</vt:lpstr>
      <vt:lpstr>Slide 89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user</cp:lastModifiedBy>
  <cp:revision>13</cp:revision>
  <dcterms:created xsi:type="dcterms:W3CDTF">2022-05-23T05:15:21Z</dcterms:created>
  <dcterms:modified xsi:type="dcterms:W3CDTF">2022-09-12T07:23:58Z</dcterms:modified>
</cp:coreProperties>
</file>